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35"/>
  </p:notesMasterIdLst>
  <p:sldIdLst>
    <p:sldId id="280" r:id="rId3"/>
    <p:sldId id="285" r:id="rId4"/>
    <p:sldId id="262" r:id="rId5"/>
    <p:sldId id="284" r:id="rId6"/>
    <p:sldId id="287" r:id="rId7"/>
    <p:sldId id="319" r:id="rId8"/>
    <p:sldId id="320" r:id="rId9"/>
    <p:sldId id="321" r:id="rId10"/>
    <p:sldId id="322" r:id="rId11"/>
    <p:sldId id="323" r:id="rId12"/>
    <p:sldId id="324" r:id="rId13"/>
    <p:sldId id="326" r:id="rId14"/>
    <p:sldId id="328" r:id="rId15"/>
    <p:sldId id="330" r:id="rId16"/>
    <p:sldId id="331" r:id="rId17"/>
    <p:sldId id="288" r:id="rId18"/>
    <p:sldId id="310" r:id="rId19"/>
    <p:sldId id="312" r:id="rId20"/>
    <p:sldId id="293" r:id="rId21"/>
    <p:sldId id="294" r:id="rId22"/>
    <p:sldId id="295" r:id="rId23"/>
    <p:sldId id="313" r:id="rId24"/>
    <p:sldId id="298" r:id="rId25"/>
    <p:sldId id="314" r:id="rId26"/>
    <p:sldId id="301" r:id="rId27"/>
    <p:sldId id="302" r:id="rId28"/>
    <p:sldId id="315" r:id="rId29"/>
    <p:sldId id="318" r:id="rId30"/>
    <p:sldId id="307" r:id="rId31"/>
    <p:sldId id="316" r:id="rId32"/>
    <p:sldId id="317" r:id="rId33"/>
    <p:sldId id="283" r:id="rId34"/>
  </p:sldIdLst>
  <p:sldSz cx="9144000" cy="5143500" type="screen16x9"/>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63784" autoAdjust="0"/>
  </p:normalViewPr>
  <p:slideViewPr>
    <p:cSldViewPr>
      <p:cViewPr varScale="1">
        <p:scale>
          <a:sx n="96" d="100"/>
          <a:sy n="96" d="100"/>
        </p:scale>
        <p:origin x="2016" y="84"/>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s>
</file>

<file path=ppt/diagrams/_rels/data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_rels/data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image" Target="../media/image9.jpeg"/></Relationships>
</file>

<file path=ppt/diagrams/_rels/drawing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5.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image" Target="../media/image9.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D6DBC6-2EFC-4088-9E78-D1CB0B3BDF72}" type="doc">
      <dgm:prSet loTypeId="urn:microsoft.com/office/officeart/2011/layout/RadialPictureList" loCatId="picture" qsTypeId="urn:microsoft.com/office/officeart/2005/8/quickstyle/3d1" qsCatId="3D" csTypeId="urn:microsoft.com/office/officeart/2005/8/colors/accent1_2" csCatId="accent1" phldr="1"/>
      <dgm:spPr/>
      <dgm:t>
        <a:bodyPr/>
        <a:lstStyle/>
        <a:p>
          <a:endParaRPr lang="en-US"/>
        </a:p>
      </dgm:t>
    </dgm:pt>
    <dgm:pt modelId="{1EA6E37F-F4F7-4109-A49D-BF7CE2508A5C}">
      <dgm:prSet phldrT="[Text]"/>
      <dgm:spPr/>
      <dgm:t>
        <a:bodyPr/>
        <a:lstStyle/>
        <a:p>
          <a:r>
            <a:rPr lang="en-US" b="1" dirty="0">
              <a:solidFill>
                <a:schemeClr val="bg1"/>
              </a:solidFill>
            </a:rPr>
            <a:t>Viability</a:t>
          </a:r>
        </a:p>
        <a:p>
          <a:r>
            <a:rPr lang="en-US" b="1" dirty="0">
              <a:solidFill>
                <a:schemeClr val="bg1"/>
              </a:solidFill>
            </a:rPr>
            <a:t>Capability</a:t>
          </a:r>
        </a:p>
        <a:p>
          <a:r>
            <a:rPr lang="en-US" b="1" dirty="0">
              <a:solidFill>
                <a:schemeClr val="bg1"/>
              </a:solidFill>
            </a:rPr>
            <a:t>Accountability</a:t>
          </a:r>
        </a:p>
      </dgm:t>
    </dgm:pt>
    <dgm:pt modelId="{EBC50B3A-C76F-4A18-9D33-25AB7954C0AA}" type="parTrans" cxnId="{0E92ED40-2B4E-41C9-9CD1-E0FE5847D2E6}">
      <dgm:prSet/>
      <dgm:spPr/>
      <dgm:t>
        <a:bodyPr/>
        <a:lstStyle/>
        <a:p>
          <a:endParaRPr lang="en-US"/>
        </a:p>
      </dgm:t>
    </dgm:pt>
    <dgm:pt modelId="{DEC1CE96-AE54-4EA4-BC6E-AF3A82FC2E5F}" type="sibTrans" cxnId="{0E92ED40-2B4E-41C9-9CD1-E0FE5847D2E6}">
      <dgm:prSet/>
      <dgm:spPr/>
      <dgm:t>
        <a:bodyPr/>
        <a:lstStyle/>
        <a:p>
          <a:endParaRPr lang="en-US"/>
        </a:p>
      </dgm:t>
    </dgm:pt>
    <dgm:pt modelId="{040D48DF-AE79-460A-B2E1-765BF8890499}">
      <dgm:prSet phldrT="[Text]"/>
      <dgm:spPr/>
      <dgm:t>
        <a:bodyPr/>
        <a:lstStyle/>
        <a:p>
          <a:r>
            <a:rPr lang="en-US" dirty="0">
              <a:solidFill>
                <a:schemeClr val="tx1"/>
              </a:solidFill>
            </a:rPr>
            <a:t>Financial Viability = Financial Resources</a:t>
          </a:r>
        </a:p>
      </dgm:t>
    </dgm:pt>
    <dgm:pt modelId="{EE04F606-84C3-4E14-AE94-2D433A3A8EA0}" type="parTrans" cxnId="{7CA4BE93-9E89-40CF-80CC-CEEC6515B870}">
      <dgm:prSet/>
      <dgm:spPr/>
      <dgm:t>
        <a:bodyPr/>
        <a:lstStyle/>
        <a:p>
          <a:endParaRPr lang="en-US"/>
        </a:p>
      </dgm:t>
    </dgm:pt>
    <dgm:pt modelId="{7D5F4250-46D1-41EB-A32B-57218ECEC5FE}" type="sibTrans" cxnId="{7CA4BE93-9E89-40CF-80CC-CEEC6515B870}">
      <dgm:prSet/>
      <dgm:spPr/>
      <dgm:t>
        <a:bodyPr/>
        <a:lstStyle/>
        <a:p>
          <a:endParaRPr lang="en-US"/>
        </a:p>
      </dgm:t>
    </dgm:pt>
    <dgm:pt modelId="{7E26BEAF-1102-435C-A003-D0795D03B806}">
      <dgm:prSet phldrT="[Text]"/>
      <dgm:spPr/>
      <dgm:t>
        <a:bodyPr/>
        <a:lstStyle/>
        <a:p>
          <a:r>
            <a:rPr lang="en-US" dirty="0"/>
            <a:t>Administrative </a:t>
          </a:r>
          <a:r>
            <a:rPr lang="en-US" dirty="0">
              <a:solidFill>
                <a:srgbClr val="FF0000"/>
              </a:solidFill>
            </a:rPr>
            <a:t>C</a:t>
          </a:r>
          <a:r>
            <a:rPr lang="en-US" dirty="0"/>
            <a:t>apability = Staffing and Expertise</a:t>
          </a:r>
        </a:p>
      </dgm:t>
    </dgm:pt>
    <dgm:pt modelId="{09C26A65-D4D3-45DD-845B-43D496203407}" type="parTrans" cxnId="{43933BAC-F5C3-46BB-92F3-19E96580DC67}">
      <dgm:prSet/>
      <dgm:spPr/>
      <dgm:t>
        <a:bodyPr/>
        <a:lstStyle/>
        <a:p>
          <a:endParaRPr lang="en-US"/>
        </a:p>
      </dgm:t>
    </dgm:pt>
    <dgm:pt modelId="{CA91BA90-039A-4073-BF0E-C1A8E1913F12}" type="sibTrans" cxnId="{43933BAC-F5C3-46BB-92F3-19E96580DC67}">
      <dgm:prSet/>
      <dgm:spPr/>
      <dgm:t>
        <a:bodyPr/>
        <a:lstStyle/>
        <a:p>
          <a:endParaRPr lang="en-US"/>
        </a:p>
      </dgm:t>
    </dgm:pt>
    <dgm:pt modelId="{C1D68818-050E-4FDC-9289-F090DB195311}">
      <dgm:prSet phldrT="[Text]"/>
      <dgm:spPr/>
      <dgm:t>
        <a:bodyPr/>
        <a:lstStyle/>
        <a:p>
          <a:r>
            <a:rPr lang="en-US" dirty="0"/>
            <a:t>Program </a:t>
          </a:r>
          <a:r>
            <a:rPr lang="en-US" dirty="0">
              <a:solidFill>
                <a:srgbClr val="FF0000"/>
              </a:solidFill>
            </a:rPr>
            <a:t>A</a:t>
          </a:r>
          <a:r>
            <a:rPr lang="en-US" dirty="0"/>
            <a:t>ccountability = Internal Controls</a:t>
          </a:r>
        </a:p>
      </dgm:t>
    </dgm:pt>
    <dgm:pt modelId="{A532C58B-5E91-4CB0-AEAD-4E7B03CAD29E}" type="parTrans" cxnId="{F8DAB900-D0A1-487F-87CD-1A4E26E5372A}">
      <dgm:prSet/>
      <dgm:spPr/>
      <dgm:t>
        <a:bodyPr/>
        <a:lstStyle/>
        <a:p>
          <a:endParaRPr lang="en-US"/>
        </a:p>
      </dgm:t>
    </dgm:pt>
    <dgm:pt modelId="{6F2F80A9-C841-4436-9421-891D77106444}" type="sibTrans" cxnId="{F8DAB900-D0A1-487F-87CD-1A4E26E5372A}">
      <dgm:prSet/>
      <dgm:spPr/>
      <dgm:t>
        <a:bodyPr/>
        <a:lstStyle/>
        <a:p>
          <a:endParaRPr lang="en-US"/>
        </a:p>
      </dgm:t>
    </dgm:pt>
    <dgm:pt modelId="{FCFBFC18-B39E-46C4-9A27-350A28A3FE30}" type="pres">
      <dgm:prSet presAssocID="{24D6DBC6-2EFC-4088-9E78-D1CB0B3BDF72}" presName="Name0" presStyleCnt="0">
        <dgm:presLayoutVars>
          <dgm:chMax val="1"/>
          <dgm:chPref val="1"/>
          <dgm:dir/>
          <dgm:resizeHandles/>
        </dgm:presLayoutVars>
      </dgm:prSet>
      <dgm:spPr/>
    </dgm:pt>
    <dgm:pt modelId="{2E56AAE1-0C5F-40F9-A0AA-C006B21FFA34}" type="pres">
      <dgm:prSet presAssocID="{1EA6E37F-F4F7-4109-A49D-BF7CE2508A5C}" presName="Parent" presStyleLbl="node1" presStyleIdx="0" presStyleCnt="2">
        <dgm:presLayoutVars>
          <dgm:chMax val="4"/>
          <dgm:chPref val="3"/>
        </dgm:presLayoutVars>
      </dgm:prSet>
      <dgm:spPr/>
    </dgm:pt>
    <dgm:pt modelId="{0BA3869F-2122-4DEA-9637-3BCA06BF83AA}" type="pres">
      <dgm:prSet presAssocID="{040D48DF-AE79-460A-B2E1-765BF8890499}" presName="Accent" presStyleLbl="node1" presStyleIdx="1" presStyleCnt="2"/>
      <dgm:spPr/>
    </dgm:pt>
    <dgm:pt modelId="{5F525DB3-96FF-4E43-B444-19DC54ABDEC0}" type="pres">
      <dgm:prSet presAssocID="{040D48DF-AE79-460A-B2E1-765BF8890499}" presName="Image1" presStyleLbl="f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dgm:spPr>
    </dgm:pt>
    <dgm:pt modelId="{75C43B34-6708-4D2F-AA67-AD573D362254}" type="pres">
      <dgm:prSet presAssocID="{040D48DF-AE79-460A-B2E1-765BF8890499}" presName="Child1" presStyleLbl="revTx" presStyleIdx="0" presStyleCnt="3" custScaleX="152481" custLinFactNeighborX="26738" custLinFactNeighborY="-17070">
        <dgm:presLayoutVars>
          <dgm:chMax val="0"/>
          <dgm:chPref val="0"/>
          <dgm:bulletEnabled val="1"/>
        </dgm:presLayoutVars>
      </dgm:prSet>
      <dgm:spPr/>
    </dgm:pt>
    <dgm:pt modelId="{57C41030-A82E-42ED-AFE7-3A83355F1D24}" type="pres">
      <dgm:prSet presAssocID="{7E26BEAF-1102-435C-A003-D0795D03B806}" presName="Image2" presStyleCnt="0"/>
      <dgm:spPr/>
    </dgm:pt>
    <dgm:pt modelId="{B3662A87-0D3C-4507-95C0-B752DD4B5530}" type="pres">
      <dgm:prSet presAssocID="{7E26BEAF-1102-435C-A003-D0795D03B806}" presName="Image"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50000" r="-50000"/>
          </a:stretch>
        </a:blipFill>
      </dgm:spPr>
    </dgm:pt>
    <dgm:pt modelId="{FE668ED2-43C0-476B-9EF6-13BFF971F2DD}" type="pres">
      <dgm:prSet presAssocID="{7E26BEAF-1102-435C-A003-D0795D03B806}" presName="Child2" presStyleLbl="revTx" presStyleIdx="1" presStyleCnt="3" custScaleX="117193" custLinFactNeighborX="18166" custLinFactNeighborY="-6280">
        <dgm:presLayoutVars>
          <dgm:chMax val="0"/>
          <dgm:chPref val="0"/>
          <dgm:bulletEnabled val="1"/>
        </dgm:presLayoutVars>
      </dgm:prSet>
      <dgm:spPr/>
    </dgm:pt>
    <dgm:pt modelId="{4EEAE301-4DB5-4E8C-B505-4BB463188329}" type="pres">
      <dgm:prSet presAssocID="{C1D68818-050E-4FDC-9289-F090DB195311}" presName="Image3" presStyleCnt="0"/>
      <dgm:spPr/>
    </dgm:pt>
    <dgm:pt modelId="{5D1F1DF0-5AAA-4923-9C75-125B0F79E5DF}" type="pres">
      <dgm:prSet presAssocID="{C1D68818-050E-4FDC-9289-F090DB195311}" presName="Image" presStyleLbl="fgImgPlace1" presStyleIdx="2" presStyleCnt="3"/>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26000" r="-26000"/>
          </a:stretch>
        </a:blipFill>
      </dgm:spPr>
    </dgm:pt>
    <dgm:pt modelId="{8F082127-F26F-44AB-BCA4-C7EC6D9C17A5}" type="pres">
      <dgm:prSet presAssocID="{C1D68818-050E-4FDC-9289-F090DB195311}" presName="Child3" presStyleLbl="revTx" presStyleIdx="2" presStyleCnt="3" custScaleX="146489" custLinFactNeighborX="31287" custLinFactNeighborY="697">
        <dgm:presLayoutVars>
          <dgm:chMax val="0"/>
          <dgm:chPref val="0"/>
          <dgm:bulletEnabled val="1"/>
        </dgm:presLayoutVars>
      </dgm:prSet>
      <dgm:spPr/>
    </dgm:pt>
  </dgm:ptLst>
  <dgm:cxnLst>
    <dgm:cxn modelId="{6BBD1390-1303-434F-B6FF-EDCC6A9A735B}" type="presOf" srcId="{7E26BEAF-1102-435C-A003-D0795D03B806}" destId="{FE668ED2-43C0-476B-9EF6-13BFF971F2DD}" srcOrd="0" destOrd="0" presId="urn:microsoft.com/office/officeart/2011/layout/RadialPictureList"/>
    <dgm:cxn modelId="{C2086D9F-BEF4-4CFA-BDF3-A42CEBB7A197}" type="presOf" srcId="{24D6DBC6-2EFC-4088-9E78-D1CB0B3BDF72}" destId="{FCFBFC18-B39E-46C4-9A27-350A28A3FE30}" srcOrd="0" destOrd="0" presId="urn:microsoft.com/office/officeart/2011/layout/RadialPictureList"/>
    <dgm:cxn modelId="{0E92ED40-2B4E-41C9-9CD1-E0FE5847D2E6}" srcId="{24D6DBC6-2EFC-4088-9E78-D1CB0B3BDF72}" destId="{1EA6E37F-F4F7-4109-A49D-BF7CE2508A5C}" srcOrd="0" destOrd="0" parTransId="{EBC50B3A-C76F-4A18-9D33-25AB7954C0AA}" sibTransId="{DEC1CE96-AE54-4EA4-BC6E-AF3A82FC2E5F}"/>
    <dgm:cxn modelId="{43933BAC-F5C3-46BB-92F3-19E96580DC67}" srcId="{1EA6E37F-F4F7-4109-A49D-BF7CE2508A5C}" destId="{7E26BEAF-1102-435C-A003-D0795D03B806}" srcOrd="1" destOrd="0" parTransId="{09C26A65-D4D3-45DD-845B-43D496203407}" sibTransId="{CA91BA90-039A-4073-BF0E-C1A8E1913F12}"/>
    <dgm:cxn modelId="{F8DAB900-D0A1-487F-87CD-1A4E26E5372A}" srcId="{1EA6E37F-F4F7-4109-A49D-BF7CE2508A5C}" destId="{C1D68818-050E-4FDC-9289-F090DB195311}" srcOrd="2" destOrd="0" parTransId="{A532C58B-5E91-4CB0-AEAD-4E7B03CAD29E}" sibTransId="{6F2F80A9-C841-4436-9421-891D77106444}"/>
    <dgm:cxn modelId="{205E92C3-DBAA-4F02-8EDF-44429D83102C}" type="presOf" srcId="{C1D68818-050E-4FDC-9289-F090DB195311}" destId="{8F082127-F26F-44AB-BCA4-C7EC6D9C17A5}" srcOrd="0" destOrd="0" presId="urn:microsoft.com/office/officeart/2011/layout/RadialPictureList"/>
    <dgm:cxn modelId="{843710FD-26E2-464B-A280-89A014B88D72}" type="presOf" srcId="{1EA6E37F-F4F7-4109-A49D-BF7CE2508A5C}" destId="{2E56AAE1-0C5F-40F9-A0AA-C006B21FFA34}" srcOrd="0" destOrd="0" presId="urn:microsoft.com/office/officeart/2011/layout/RadialPictureList"/>
    <dgm:cxn modelId="{AA0712EE-688A-4B66-BFDC-940E5CD40D9A}" type="presOf" srcId="{040D48DF-AE79-460A-B2E1-765BF8890499}" destId="{75C43B34-6708-4D2F-AA67-AD573D362254}" srcOrd="0" destOrd="0" presId="urn:microsoft.com/office/officeart/2011/layout/RadialPictureList"/>
    <dgm:cxn modelId="{7CA4BE93-9E89-40CF-80CC-CEEC6515B870}" srcId="{1EA6E37F-F4F7-4109-A49D-BF7CE2508A5C}" destId="{040D48DF-AE79-460A-B2E1-765BF8890499}" srcOrd="0" destOrd="0" parTransId="{EE04F606-84C3-4E14-AE94-2D433A3A8EA0}" sibTransId="{7D5F4250-46D1-41EB-A32B-57218ECEC5FE}"/>
    <dgm:cxn modelId="{5CF74903-76D5-4F36-9B66-CA01FE8E862A}" type="presParOf" srcId="{FCFBFC18-B39E-46C4-9A27-350A28A3FE30}" destId="{2E56AAE1-0C5F-40F9-A0AA-C006B21FFA34}" srcOrd="0" destOrd="0" presId="urn:microsoft.com/office/officeart/2011/layout/RadialPictureList"/>
    <dgm:cxn modelId="{3B1B5990-3699-44C4-A921-2AA8500D6504}" type="presParOf" srcId="{FCFBFC18-B39E-46C4-9A27-350A28A3FE30}" destId="{0BA3869F-2122-4DEA-9637-3BCA06BF83AA}" srcOrd="1" destOrd="0" presId="urn:microsoft.com/office/officeart/2011/layout/RadialPictureList"/>
    <dgm:cxn modelId="{A51A53F8-CE9C-4AE3-97AA-8C9FD6AEE43E}" type="presParOf" srcId="{FCFBFC18-B39E-46C4-9A27-350A28A3FE30}" destId="{5F525DB3-96FF-4E43-B444-19DC54ABDEC0}" srcOrd="2" destOrd="0" presId="urn:microsoft.com/office/officeart/2011/layout/RadialPictureList"/>
    <dgm:cxn modelId="{79EBDE2A-FA49-4C09-8179-2C11D4B5E619}" type="presParOf" srcId="{FCFBFC18-B39E-46C4-9A27-350A28A3FE30}" destId="{75C43B34-6708-4D2F-AA67-AD573D362254}" srcOrd="3" destOrd="0" presId="urn:microsoft.com/office/officeart/2011/layout/RadialPictureList"/>
    <dgm:cxn modelId="{D42ED4E3-D507-41A5-BEC4-4C924F8ABA30}" type="presParOf" srcId="{FCFBFC18-B39E-46C4-9A27-350A28A3FE30}" destId="{57C41030-A82E-42ED-AFE7-3A83355F1D24}" srcOrd="4" destOrd="0" presId="urn:microsoft.com/office/officeart/2011/layout/RadialPictureList"/>
    <dgm:cxn modelId="{D0B58A24-7493-4A25-B0B0-9177FBEF690D}" type="presParOf" srcId="{57C41030-A82E-42ED-AFE7-3A83355F1D24}" destId="{B3662A87-0D3C-4507-95C0-B752DD4B5530}" srcOrd="0" destOrd="0" presId="urn:microsoft.com/office/officeart/2011/layout/RadialPictureList"/>
    <dgm:cxn modelId="{5B49F0C6-3BB7-4368-A42A-6A85B0A1793E}" type="presParOf" srcId="{FCFBFC18-B39E-46C4-9A27-350A28A3FE30}" destId="{FE668ED2-43C0-476B-9EF6-13BFF971F2DD}" srcOrd="5" destOrd="0" presId="urn:microsoft.com/office/officeart/2011/layout/RadialPictureList"/>
    <dgm:cxn modelId="{00D815B2-C316-441C-9C1A-58D333951245}" type="presParOf" srcId="{FCFBFC18-B39E-46C4-9A27-350A28A3FE30}" destId="{4EEAE301-4DB5-4E8C-B505-4BB463188329}" srcOrd="6" destOrd="0" presId="urn:microsoft.com/office/officeart/2011/layout/RadialPictureList"/>
    <dgm:cxn modelId="{2D526BBA-13D0-4B46-9CC2-07DA9A1041A9}" type="presParOf" srcId="{4EEAE301-4DB5-4E8C-B505-4BB463188329}" destId="{5D1F1DF0-5AAA-4923-9C75-125B0F79E5DF}" srcOrd="0" destOrd="0" presId="urn:microsoft.com/office/officeart/2011/layout/RadialPictureList"/>
    <dgm:cxn modelId="{A20E6745-4BF5-4285-904D-CFC85BB4FF40}" type="presParOf" srcId="{FCFBFC18-B39E-46C4-9A27-350A28A3FE30}" destId="{8F082127-F26F-44AB-BCA4-C7EC6D9C17A5}" srcOrd="7" destOrd="0" presId="urn:microsoft.com/office/officeart/2011/layout/RadialPictur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D6DF57-75C0-47E5-9541-6803A14AB87B}" type="doc">
      <dgm:prSet loTypeId="urn:microsoft.com/office/officeart/2005/8/layout/hProcess10" loCatId="process" qsTypeId="urn:microsoft.com/office/officeart/2005/8/quickstyle/simple1" qsCatId="simple" csTypeId="urn:microsoft.com/office/officeart/2005/8/colors/accent1_2" csCatId="accent1" phldr="1"/>
      <dgm:spPr/>
      <dgm:t>
        <a:bodyPr/>
        <a:lstStyle/>
        <a:p>
          <a:endParaRPr lang="en-US"/>
        </a:p>
      </dgm:t>
    </dgm:pt>
    <dgm:pt modelId="{91FC609A-E9BA-46CD-B5AE-3F1CB668A64C}">
      <dgm:prSet phldrT="[Text]"/>
      <dgm:spPr>
        <a:solidFill>
          <a:schemeClr val="accent6">
            <a:lumMod val="75000"/>
          </a:schemeClr>
        </a:solidFill>
      </dgm:spPr>
      <dgm:t>
        <a:bodyPr/>
        <a:lstStyle/>
        <a:p>
          <a:r>
            <a:rPr lang="en-US" b="1" dirty="0"/>
            <a:t>Policy</a:t>
          </a:r>
          <a:r>
            <a:rPr lang="en-US" dirty="0"/>
            <a:t> </a:t>
          </a:r>
        </a:p>
      </dgm:t>
    </dgm:pt>
    <dgm:pt modelId="{5CEC44B7-624D-42BE-848F-755924BCBFA4}" type="parTrans" cxnId="{514AC910-2FA5-44C1-A090-81EDA2A79081}">
      <dgm:prSet/>
      <dgm:spPr/>
      <dgm:t>
        <a:bodyPr/>
        <a:lstStyle/>
        <a:p>
          <a:endParaRPr lang="en-US"/>
        </a:p>
      </dgm:t>
    </dgm:pt>
    <dgm:pt modelId="{EA2D7058-819B-48E8-9058-00B2664081A4}" type="sibTrans" cxnId="{514AC910-2FA5-44C1-A090-81EDA2A79081}">
      <dgm:prSet/>
      <dgm:spPr/>
      <dgm:t>
        <a:bodyPr/>
        <a:lstStyle/>
        <a:p>
          <a:endParaRPr lang="en-US"/>
        </a:p>
      </dgm:t>
    </dgm:pt>
    <dgm:pt modelId="{DA27C164-4F3E-43EE-BDFA-4CD3F4100C5C}">
      <dgm:prSet phldrT="[Text]"/>
      <dgm:spPr>
        <a:solidFill>
          <a:schemeClr val="accent6">
            <a:lumMod val="75000"/>
          </a:schemeClr>
        </a:solidFill>
      </dgm:spPr>
      <dgm:t>
        <a:bodyPr/>
        <a:lstStyle/>
        <a:p>
          <a:r>
            <a:rPr lang="en-US" b="1" dirty="0"/>
            <a:t>Procedure</a:t>
          </a:r>
        </a:p>
      </dgm:t>
    </dgm:pt>
    <dgm:pt modelId="{39F6BEF2-8698-41B5-A3C7-1E07A07B00D4}" type="parTrans" cxnId="{CDC4CD1F-9A19-4775-99D2-CC5580FA9289}">
      <dgm:prSet/>
      <dgm:spPr/>
      <dgm:t>
        <a:bodyPr/>
        <a:lstStyle/>
        <a:p>
          <a:endParaRPr lang="en-US"/>
        </a:p>
      </dgm:t>
    </dgm:pt>
    <dgm:pt modelId="{99969739-9393-4638-A709-4E73F64CC61F}" type="sibTrans" cxnId="{CDC4CD1F-9A19-4775-99D2-CC5580FA9289}">
      <dgm:prSet/>
      <dgm:spPr/>
      <dgm:t>
        <a:bodyPr/>
        <a:lstStyle/>
        <a:p>
          <a:endParaRPr lang="en-US"/>
        </a:p>
      </dgm:t>
    </dgm:pt>
    <dgm:pt modelId="{CEB6F436-FFE1-4751-80B3-42D03C8068A3}">
      <dgm:prSet phldrT="[Text]"/>
      <dgm:spPr>
        <a:solidFill>
          <a:schemeClr val="accent6">
            <a:lumMod val="75000"/>
          </a:schemeClr>
        </a:solidFill>
      </dgm:spPr>
      <dgm:t>
        <a:bodyPr/>
        <a:lstStyle/>
        <a:p>
          <a:r>
            <a:rPr lang="en-US" dirty="0"/>
            <a:t>How you do it</a:t>
          </a:r>
        </a:p>
      </dgm:t>
    </dgm:pt>
    <dgm:pt modelId="{076DEC31-1602-4750-ABD8-191D5C9B5146}" type="parTrans" cxnId="{D477FD59-FC9B-4ECF-A942-3EA60C33FA4A}">
      <dgm:prSet/>
      <dgm:spPr/>
      <dgm:t>
        <a:bodyPr/>
        <a:lstStyle/>
        <a:p>
          <a:endParaRPr lang="en-US"/>
        </a:p>
      </dgm:t>
    </dgm:pt>
    <dgm:pt modelId="{00AD3F73-1256-45A7-976B-91F1C62B53C7}" type="sibTrans" cxnId="{D477FD59-FC9B-4ECF-A942-3EA60C33FA4A}">
      <dgm:prSet/>
      <dgm:spPr/>
      <dgm:t>
        <a:bodyPr/>
        <a:lstStyle/>
        <a:p>
          <a:endParaRPr lang="en-US"/>
        </a:p>
      </dgm:t>
    </dgm:pt>
    <dgm:pt modelId="{93568127-A30E-4B57-BDDF-A8BF76D23F7C}">
      <dgm:prSet phldrT="[Text]"/>
      <dgm:spPr>
        <a:solidFill>
          <a:schemeClr val="accent6">
            <a:lumMod val="75000"/>
          </a:schemeClr>
        </a:solidFill>
      </dgm:spPr>
      <dgm:t>
        <a:bodyPr/>
        <a:lstStyle/>
        <a:p>
          <a:r>
            <a:rPr lang="en-US" b="1" dirty="0"/>
            <a:t>Internal Control</a:t>
          </a:r>
        </a:p>
      </dgm:t>
    </dgm:pt>
    <dgm:pt modelId="{0BCC640F-6888-41E0-9E16-704938A1A516}" type="parTrans" cxnId="{A264F2F0-0B05-49BA-A71F-E606D71B4702}">
      <dgm:prSet/>
      <dgm:spPr/>
      <dgm:t>
        <a:bodyPr/>
        <a:lstStyle/>
        <a:p>
          <a:endParaRPr lang="en-US"/>
        </a:p>
      </dgm:t>
    </dgm:pt>
    <dgm:pt modelId="{755E196E-548E-47B6-900B-3E3D40B9AB2E}" type="sibTrans" cxnId="{A264F2F0-0B05-49BA-A71F-E606D71B4702}">
      <dgm:prSet/>
      <dgm:spPr/>
      <dgm:t>
        <a:bodyPr/>
        <a:lstStyle/>
        <a:p>
          <a:endParaRPr lang="en-US"/>
        </a:p>
      </dgm:t>
    </dgm:pt>
    <dgm:pt modelId="{40B07047-2E34-41DE-9CF2-111C1E1C51A5}">
      <dgm:prSet phldrT="[Text]"/>
      <dgm:spPr>
        <a:solidFill>
          <a:schemeClr val="accent6">
            <a:lumMod val="75000"/>
          </a:schemeClr>
        </a:solidFill>
      </dgm:spPr>
      <dgm:t>
        <a:bodyPr/>
        <a:lstStyle/>
        <a:p>
          <a:r>
            <a:rPr lang="en-US" dirty="0"/>
            <a:t>How you ensure that it is done in accordance with established procedure</a:t>
          </a:r>
        </a:p>
      </dgm:t>
    </dgm:pt>
    <dgm:pt modelId="{CF89ECC2-955C-4A30-852A-FD0F4A6F5ADE}" type="parTrans" cxnId="{2FC34CD8-A07A-483D-B77B-758D5163D452}">
      <dgm:prSet/>
      <dgm:spPr/>
      <dgm:t>
        <a:bodyPr/>
        <a:lstStyle/>
        <a:p>
          <a:endParaRPr lang="en-US"/>
        </a:p>
      </dgm:t>
    </dgm:pt>
    <dgm:pt modelId="{8FD1741A-1AAD-47D3-B045-B71F61F7B95C}" type="sibTrans" cxnId="{2FC34CD8-A07A-483D-B77B-758D5163D452}">
      <dgm:prSet/>
      <dgm:spPr/>
      <dgm:t>
        <a:bodyPr/>
        <a:lstStyle/>
        <a:p>
          <a:endParaRPr lang="en-US"/>
        </a:p>
      </dgm:t>
    </dgm:pt>
    <dgm:pt modelId="{26536847-5D4B-4090-9D31-A838C80F6B8E}">
      <dgm:prSet phldrT="[Text]"/>
      <dgm:spPr>
        <a:solidFill>
          <a:schemeClr val="accent6">
            <a:lumMod val="75000"/>
          </a:schemeClr>
        </a:solidFill>
      </dgm:spPr>
      <dgm:t>
        <a:bodyPr/>
        <a:lstStyle/>
        <a:p>
          <a:r>
            <a:rPr lang="en-US" dirty="0"/>
            <a:t>What you do</a:t>
          </a:r>
        </a:p>
      </dgm:t>
    </dgm:pt>
    <dgm:pt modelId="{91C18952-2606-4B68-AB2A-7014F2B1A74D}" type="sibTrans" cxnId="{73A9B490-9931-4735-9575-748AC3D1A2F7}">
      <dgm:prSet/>
      <dgm:spPr/>
      <dgm:t>
        <a:bodyPr/>
        <a:lstStyle/>
        <a:p>
          <a:endParaRPr lang="en-US"/>
        </a:p>
      </dgm:t>
    </dgm:pt>
    <dgm:pt modelId="{30A87006-069C-4E22-8DD9-F90C76BF027D}" type="parTrans" cxnId="{73A9B490-9931-4735-9575-748AC3D1A2F7}">
      <dgm:prSet/>
      <dgm:spPr/>
      <dgm:t>
        <a:bodyPr/>
        <a:lstStyle/>
        <a:p>
          <a:endParaRPr lang="en-US"/>
        </a:p>
      </dgm:t>
    </dgm:pt>
    <dgm:pt modelId="{16D69197-D51B-49A7-BD66-A7FC47D3A2F4}" type="pres">
      <dgm:prSet presAssocID="{04D6DF57-75C0-47E5-9541-6803A14AB87B}" presName="Name0" presStyleCnt="0">
        <dgm:presLayoutVars>
          <dgm:dir/>
          <dgm:resizeHandles val="exact"/>
        </dgm:presLayoutVars>
      </dgm:prSet>
      <dgm:spPr/>
    </dgm:pt>
    <dgm:pt modelId="{0A09AD81-1D2E-4BFF-8E28-CDF02D4264A5}" type="pres">
      <dgm:prSet presAssocID="{91FC609A-E9BA-46CD-B5AE-3F1CB668A64C}" presName="composite" presStyleCnt="0"/>
      <dgm:spPr/>
    </dgm:pt>
    <dgm:pt modelId="{18D03F05-AEBB-452C-93A0-1607046CABFB}" type="pres">
      <dgm:prSet presAssocID="{91FC609A-E9BA-46CD-B5AE-3F1CB668A64C}" presName="imagSh" presStyleLbl="bgImgPlace1" presStyleIdx="0" presStyleCnt="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dgm:spPr>
    </dgm:pt>
    <dgm:pt modelId="{451AFD09-DB7A-4C7B-9F91-CBD47833BFB4}" type="pres">
      <dgm:prSet presAssocID="{91FC609A-E9BA-46CD-B5AE-3F1CB668A64C}" presName="txNode" presStyleLbl="node1" presStyleIdx="0" presStyleCnt="3">
        <dgm:presLayoutVars>
          <dgm:bulletEnabled val="1"/>
        </dgm:presLayoutVars>
      </dgm:prSet>
      <dgm:spPr/>
    </dgm:pt>
    <dgm:pt modelId="{D3A4DB85-6B73-49B8-AF73-7F7226CA1FDB}" type="pres">
      <dgm:prSet presAssocID="{EA2D7058-819B-48E8-9058-00B2664081A4}" presName="sibTrans" presStyleLbl="sibTrans2D1" presStyleIdx="0" presStyleCnt="2"/>
      <dgm:spPr/>
    </dgm:pt>
    <dgm:pt modelId="{AC52D4CD-4E07-4171-999C-B925CED11D78}" type="pres">
      <dgm:prSet presAssocID="{EA2D7058-819B-48E8-9058-00B2664081A4}" presName="connTx" presStyleLbl="sibTrans2D1" presStyleIdx="0" presStyleCnt="2"/>
      <dgm:spPr/>
    </dgm:pt>
    <dgm:pt modelId="{F1CF5183-8452-4820-B2B4-5F42792D545D}" type="pres">
      <dgm:prSet presAssocID="{DA27C164-4F3E-43EE-BDFA-4CD3F4100C5C}" presName="composite" presStyleCnt="0"/>
      <dgm:spPr/>
    </dgm:pt>
    <dgm:pt modelId="{0FDB4273-C0D9-4D97-9D4F-2BF73A9A1D8D}" type="pres">
      <dgm:prSet presAssocID="{DA27C164-4F3E-43EE-BDFA-4CD3F4100C5C}" presName="imagSh" presStyleLbl="b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dgm:spPr>
    </dgm:pt>
    <dgm:pt modelId="{FC345582-4110-4C72-A840-F3F3972EA7BD}" type="pres">
      <dgm:prSet presAssocID="{DA27C164-4F3E-43EE-BDFA-4CD3F4100C5C}" presName="txNode" presStyleLbl="node1" presStyleIdx="1" presStyleCnt="3">
        <dgm:presLayoutVars>
          <dgm:bulletEnabled val="1"/>
        </dgm:presLayoutVars>
      </dgm:prSet>
      <dgm:spPr/>
    </dgm:pt>
    <dgm:pt modelId="{2B299519-354A-4037-9EFC-1CEDA29DF7DC}" type="pres">
      <dgm:prSet presAssocID="{99969739-9393-4638-A709-4E73F64CC61F}" presName="sibTrans" presStyleLbl="sibTrans2D1" presStyleIdx="1" presStyleCnt="2"/>
      <dgm:spPr/>
    </dgm:pt>
    <dgm:pt modelId="{13EBFD28-A8A3-4BB1-9451-68E5B29A2B2C}" type="pres">
      <dgm:prSet presAssocID="{99969739-9393-4638-A709-4E73F64CC61F}" presName="connTx" presStyleLbl="sibTrans2D1" presStyleIdx="1" presStyleCnt="2"/>
      <dgm:spPr/>
    </dgm:pt>
    <dgm:pt modelId="{BBD3966B-AC99-4700-B74A-8CB50D648F07}" type="pres">
      <dgm:prSet presAssocID="{93568127-A30E-4B57-BDDF-A8BF76D23F7C}" presName="composite" presStyleCnt="0"/>
      <dgm:spPr/>
    </dgm:pt>
    <dgm:pt modelId="{95C2372A-8C38-47B7-A82E-4FA9744DB7BA}" type="pres">
      <dgm:prSet presAssocID="{93568127-A30E-4B57-BDDF-A8BF76D23F7C}" presName="imagSh" presStyleLbl="b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12000" r="-12000"/>
          </a:stretch>
        </a:blipFill>
      </dgm:spPr>
    </dgm:pt>
    <dgm:pt modelId="{CC78AEA0-62B6-47CE-89D5-DDE30930A303}" type="pres">
      <dgm:prSet presAssocID="{93568127-A30E-4B57-BDDF-A8BF76D23F7C}" presName="txNode" presStyleLbl="node1" presStyleIdx="2" presStyleCnt="3">
        <dgm:presLayoutVars>
          <dgm:bulletEnabled val="1"/>
        </dgm:presLayoutVars>
      </dgm:prSet>
      <dgm:spPr/>
    </dgm:pt>
  </dgm:ptLst>
  <dgm:cxnLst>
    <dgm:cxn modelId="{3F38AF48-3D4B-45E0-8FD3-995BFDEE07FE}" type="presOf" srcId="{40B07047-2E34-41DE-9CF2-111C1E1C51A5}" destId="{CC78AEA0-62B6-47CE-89D5-DDE30930A303}" srcOrd="0" destOrd="1" presId="urn:microsoft.com/office/officeart/2005/8/layout/hProcess10"/>
    <dgm:cxn modelId="{A9C458E5-690C-4F9A-B0F7-CCB6B08B2736}" type="presOf" srcId="{93568127-A30E-4B57-BDDF-A8BF76D23F7C}" destId="{CC78AEA0-62B6-47CE-89D5-DDE30930A303}" srcOrd="0" destOrd="0" presId="urn:microsoft.com/office/officeart/2005/8/layout/hProcess10"/>
    <dgm:cxn modelId="{40267800-87DF-4C1B-B80F-6F8F7797D183}" type="presOf" srcId="{99969739-9393-4638-A709-4E73F64CC61F}" destId="{2B299519-354A-4037-9EFC-1CEDA29DF7DC}" srcOrd="0" destOrd="0" presId="urn:microsoft.com/office/officeart/2005/8/layout/hProcess10"/>
    <dgm:cxn modelId="{5F5A2F43-DBE8-47D2-BE6B-207AAC59EFE4}" type="presOf" srcId="{04D6DF57-75C0-47E5-9541-6803A14AB87B}" destId="{16D69197-D51B-49A7-BD66-A7FC47D3A2F4}" srcOrd="0" destOrd="0" presId="urn:microsoft.com/office/officeart/2005/8/layout/hProcess10"/>
    <dgm:cxn modelId="{9A2198FE-EA4D-451B-A59C-354B2061DE6D}" type="presOf" srcId="{99969739-9393-4638-A709-4E73F64CC61F}" destId="{13EBFD28-A8A3-4BB1-9451-68E5B29A2B2C}" srcOrd="1" destOrd="0" presId="urn:microsoft.com/office/officeart/2005/8/layout/hProcess10"/>
    <dgm:cxn modelId="{CDC4CD1F-9A19-4775-99D2-CC5580FA9289}" srcId="{04D6DF57-75C0-47E5-9541-6803A14AB87B}" destId="{DA27C164-4F3E-43EE-BDFA-4CD3F4100C5C}" srcOrd="1" destOrd="0" parTransId="{39F6BEF2-8698-41B5-A3C7-1E07A07B00D4}" sibTransId="{99969739-9393-4638-A709-4E73F64CC61F}"/>
    <dgm:cxn modelId="{E462887E-F2BC-494B-901F-BEE3A0AD352C}" type="presOf" srcId="{26536847-5D4B-4090-9D31-A838C80F6B8E}" destId="{451AFD09-DB7A-4C7B-9F91-CBD47833BFB4}" srcOrd="0" destOrd="1" presId="urn:microsoft.com/office/officeart/2005/8/layout/hProcess10"/>
    <dgm:cxn modelId="{73A9B490-9931-4735-9575-748AC3D1A2F7}" srcId="{91FC609A-E9BA-46CD-B5AE-3F1CB668A64C}" destId="{26536847-5D4B-4090-9D31-A838C80F6B8E}" srcOrd="0" destOrd="0" parTransId="{30A87006-069C-4E22-8DD9-F90C76BF027D}" sibTransId="{91C18952-2606-4B68-AB2A-7014F2B1A74D}"/>
    <dgm:cxn modelId="{6926F981-2E18-4BDD-A0E5-CA28B669B321}" type="presOf" srcId="{EA2D7058-819B-48E8-9058-00B2664081A4}" destId="{AC52D4CD-4E07-4171-999C-B925CED11D78}" srcOrd="1" destOrd="0" presId="urn:microsoft.com/office/officeart/2005/8/layout/hProcess10"/>
    <dgm:cxn modelId="{A264F2F0-0B05-49BA-A71F-E606D71B4702}" srcId="{04D6DF57-75C0-47E5-9541-6803A14AB87B}" destId="{93568127-A30E-4B57-BDDF-A8BF76D23F7C}" srcOrd="2" destOrd="0" parTransId="{0BCC640F-6888-41E0-9E16-704938A1A516}" sibTransId="{755E196E-548E-47B6-900B-3E3D40B9AB2E}"/>
    <dgm:cxn modelId="{202F8CC7-00DE-4BAE-9208-A0108F60AC59}" type="presOf" srcId="{CEB6F436-FFE1-4751-80B3-42D03C8068A3}" destId="{FC345582-4110-4C72-A840-F3F3972EA7BD}" srcOrd="0" destOrd="1" presId="urn:microsoft.com/office/officeart/2005/8/layout/hProcess10"/>
    <dgm:cxn modelId="{9E9C8880-39B0-4B0F-A26D-F293E7084E1F}" type="presOf" srcId="{EA2D7058-819B-48E8-9058-00B2664081A4}" destId="{D3A4DB85-6B73-49B8-AF73-7F7226CA1FDB}" srcOrd="0" destOrd="0" presId="urn:microsoft.com/office/officeart/2005/8/layout/hProcess10"/>
    <dgm:cxn modelId="{0A6E3C8B-5EBC-4434-BA68-F8FFA0A41A4E}" type="presOf" srcId="{DA27C164-4F3E-43EE-BDFA-4CD3F4100C5C}" destId="{FC345582-4110-4C72-A840-F3F3972EA7BD}" srcOrd="0" destOrd="0" presId="urn:microsoft.com/office/officeart/2005/8/layout/hProcess10"/>
    <dgm:cxn modelId="{514AC910-2FA5-44C1-A090-81EDA2A79081}" srcId="{04D6DF57-75C0-47E5-9541-6803A14AB87B}" destId="{91FC609A-E9BA-46CD-B5AE-3F1CB668A64C}" srcOrd="0" destOrd="0" parTransId="{5CEC44B7-624D-42BE-848F-755924BCBFA4}" sibTransId="{EA2D7058-819B-48E8-9058-00B2664081A4}"/>
    <dgm:cxn modelId="{2FC34CD8-A07A-483D-B77B-758D5163D452}" srcId="{93568127-A30E-4B57-BDDF-A8BF76D23F7C}" destId="{40B07047-2E34-41DE-9CF2-111C1E1C51A5}" srcOrd="0" destOrd="0" parTransId="{CF89ECC2-955C-4A30-852A-FD0F4A6F5ADE}" sibTransId="{8FD1741A-1AAD-47D3-B045-B71F61F7B95C}"/>
    <dgm:cxn modelId="{D477FD59-FC9B-4ECF-A942-3EA60C33FA4A}" srcId="{DA27C164-4F3E-43EE-BDFA-4CD3F4100C5C}" destId="{CEB6F436-FFE1-4751-80B3-42D03C8068A3}" srcOrd="0" destOrd="0" parTransId="{076DEC31-1602-4750-ABD8-191D5C9B5146}" sibTransId="{00AD3F73-1256-45A7-976B-91F1C62B53C7}"/>
    <dgm:cxn modelId="{3692BF0D-BF70-409E-AC68-9BD346A795D2}" type="presOf" srcId="{91FC609A-E9BA-46CD-B5AE-3F1CB668A64C}" destId="{451AFD09-DB7A-4C7B-9F91-CBD47833BFB4}" srcOrd="0" destOrd="0" presId="urn:microsoft.com/office/officeart/2005/8/layout/hProcess10"/>
    <dgm:cxn modelId="{A310684E-30E1-4D31-8DFD-AA345DAF5548}" type="presParOf" srcId="{16D69197-D51B-49A7-BD66-A7FC47D3A2F4}" destId="{0A09AD81-1D2E-4BFF-8E28-CDF02D4264A5}" srcOrd="0" destOrd="0" presId="urn:microsoft.com/office/officeart/2005/8/layout/hProcess10"/>
    <dgm:cxn modelId="{F889A441-35AF-4BB6-A051-602E9ED80161}" type="presParOf" srcId="{0A09AD81-1D2E-4BFF-8E28-CDF02D4264A5}" destId="{18D03F05-AEBB-452C-93A0-1607046CABFB}" srcOrd="0" destOrd="0" presId="urn:microsoft.com/office/officeart/2005/8/layout/hProcess10"/>
    <dgm:cxn modelId="{49C07A68-8AC6-4825-8B54-B3E65CBD4989}" type="presParOf" srcId="{0A09AD81-1D2E-4BFF-8E28-CDF02D4264A5}" destId="{451AFD09-DB7A-4C7B-9F91-CBD47833BFB4}" srcOrd="1" destOrd="0" presId="urn:microsoft.com/office/officeart/2005/8/layout/hProcess10"/>
    <dgm:cxn modelId="{6FF9541B-71CF-426C-9881-5417602101F9}" type="presParOf" srcId="{16D69197-D51B-49A7-BD66-A7FC47D3A2F4}" destId="{D3A4DB85-6B73-49B8-AF73-7F7226CA1FDB}" srcOrd="1" destOrd="0" presId="urn:microsoft.com/office/officeart/2005/8/layout/hProcess10"/>
    <dgm:cxn modelId="{9A9C206C-A14A-4F2B-BAF3-13E510161E28}" type="presParOf" srcId="{D3A4DB85-6B73-49B8-AF73-7F7226CA1FDB}" destId="{AC52D4CD-4E07-4171-999C-B925CED11D78}" srcOrd="0" destOrd="0" presId="urn:microsoft.com/office/officeart/2005/8/layout/hProcess10"/>
    <dgm:cxn modelId="{F9764E65-6148-4316-AE8A-548F64244975}" type="presParOf" srcId="{16D69197-D51B-49A7-BD66-A7FC47D3A2F4}" destId="{F1CF5183-8452-4820-B2B4-5F42792D545D}" srcOrd="2" destOrd="0" presId="urn:microsoft.com/office/officeart/2005/8/layout/hProcess10"/>
    <dgm:cxn modelId="{34B67ECE-569D-4D5E-9E81-44A8F0D9FEB7}" type="presParOf" srcId="{F1CF5183-8452-4820-B2B4-5F42792D545D}" destId="{0FDB4273-C0D9-4D97-9D4F-2BF73A9A1D8D}" srcOrd="0" destOrd="0" presId="urn:microsoft.com/office/officeart/2005/8/layout/hProcess10"/>
    <dgm:cxn modelId="{2BA66BD4-D0D3-4521-85A4-C789697235CD}" type="presParOf" srcId="{F1CF5183-8452-4820-B2B4-5F42792D545D}" destId="{FC345582-4110-4C72-A840-F3F3972EA7BD}" srcOrd="1" destOrd="0" presId="urn:microsoft.com/office/officeart/2005/8/layout/hProcess10"/>
    <dgm:cxn modelId="{C3B8655D-FAA6-49F0-BF6E-5F1961A88F74}" type="presParOf" srcId="{16D69197-D51B-49A7-BD66-A7FC47D3A2F4}" destId="{2B299519-354A-4037-9EFC-1CEDA29DF7DC}" srcOrd="3" destOrd="0" presId="urn:microsoft.com/office/officeart/2005/8/layout/hProcess10"/>
    <dgm:cxn modelId="{C7C6D7C8-9ADB-462D-BB2C-1A433CCC88DA}" type="presParOf" srcId="{2B299519-354A-4037-9EFC-1CEDA29DF7DC}" destId="{13EBFD28-A8A3-4BB1-9451-68E5B29A2B2C}" srcOrd="0" destOrd="0" presId="urn:microsoft.com/office/officeart/2005/8/layout/hProcess10"/>
    <dgm:cxn modelId="{7FC48073-4A41-4026-922E-CA5E48C252C2}" type="presParOf" srcId="{16D69197-D51B-49A7-BD66-A7FC47D3A2F4}" destId="{BBD3966B-AC99-4700-B74A-8CB50D648F07}" srcOrd="4" destOrd="0" presId="urn:microsoft.com/office/officeart/2005/8/layout/hProcess10"/>
    <dgm:cxn modelId="{55F03A2A-56BF-40EC-B0BF-1DDC3144819C}" type="presParOf" srcId="{BBD3966B-AC99-4700-B74A-8CB50D648F07}" destId="{95C2372A-8C38-47B7-A82E-4FA9744DB7BA}" srcOrd="0" destOrd="0" presId="urn:microsoft.com/office/officeart/2005/8/layout/hProcess10"/>
    <dgm:cxn modelId="{89CD7E63-DDB6-40BB-896E-82862AE0E6EF}" type="presParOf" srcId="{BBD3966B-AC99-4700-B74A-8CB50D648F07}" destId="{CC78AEA0-62B6-47CE-89D5-DDE30930A303}" srcOrd="1" destOrd="0" presId="urn:microsoft.com/office/officeart/2005/8/layout/hProcess10"/>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56AAE1-0C5F-40F9-A0AA-C006B21FFA34}">
      <dsp:nvSpPr>
        <dsp:cNvPr id="0" name=""/>
        <dsp:cNvSpPr/>
      </dsp:nvSpPr>
      <dsp:spPr>
        <a:xfrm>
          <a:off x="2146655" y="1063572"/>
          <a:ext cx="1912809" cy="1912903"/>
        </a:xfrm>
        <a:prstGeom prst="ellipse">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b="1" kern="1200" dirty="0">
              <a:solidFill>
                <a:schemeClr val="bg1"/>
              </a:solidFill>
            </a:rPr>
            <a:t>Viability</a:t>
          </a:r>
        </a:p>
        <a:p>
          <a:pPr marL="0" lvl="0" indent="0" algn="ctr" defTabSz="755650">
            <a:lnSpc>
              <a:spcPct val="90000"/>
            </a:lnSpc>
            <a:spcBef>
              <a:spcPct val="0"/>
            </a:spcBef>
            <a:spcAft>
              <a:spcPct val="35000"/>
            </a:spcAft>
            <a:buNone/>
          </a:pPr>
          <a:r>
            <a:rPr lang="en-US" sz="1700" b="1" kern="1200" dirty="0">
              <a:solidFill>
                <a:schemeClr val="bg1"/>
              </a:solidFill>
            </a:rPr>
            <a:t>Capability</a:t>
          </a:r>
        </a:p>
        <a:p>
          <a:pPr marL="0" lvl="0" indent="0" algn="ctr" defTabSz="755650">
            <a:lnSpc>
              <a:spcPct val="90000"/>
            </a:lnSpc>
            <a:spcBef>
              <a:spcPct val="0"/>
            </a:spcBef>
            <a:spcAft>
              <a:spcPct val="35000"/>
            </a:spcAft>
            <a:buNone/>
          </a:pPr>
          <a:r>
            <a:rPr lang="en-US" sz="1700" b="1" kern="1200" dirty="0">
              <a:solidFill>
                <a:schemeClr val="bg1"/>
              </a:solidFill>
            </a:rPr>
            <a:t>Accountability</a:t>
          </a:r>
        </a:p>
      </dsp:txBody>
      <dsp:txXfrm>
        <a:off x="2426779" y="1343710"/>
        <a:ext cx="1352561" cy="1352627"/>
      </dsp:txXfrm>
    </dsp:sp>
    <dsp:sp modelId="{0BA3869F-2122-4DEA-9637-3BCA06BF83AA}">
      <dsp:nvSpPr>
        <dsp:cNvPr id="0" name=""/>
        <dsp:cNvSpPr/>
      </dsp:nvSpPr>
      <dsp:spPr>
        <a:xfrm>
          <a:off x="1160247" y="0"/>
          <a:ext cx="3855907" cy="4019550"/>
        </a:xfrm>
        <a:prstGeom prst="blockArc">
          <a:avLst>
            <a:gd name="adj1" fmla="val 17527788"/>
            <a:gd name="adj2" fmla="val 4119114"/>
            <a:gd name="adj3" fmla="val 575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5F525DB3-96FF-4E43-B444-19DC54ABDEC0}">
      <dsp:nvSpPr>
        <dsp:cNvPr id="0" name=""/>
        <dsp:cNvSpPr/>
      </dsp:nvSpPr>
      <dsp:spPr>
        <a:xfrm>
          <a:off x="3999457" y="338848"/>
          <a:ext cx="1024698" cy="1024985"/>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a:ln>
          <a:noFill/>
        </a:ln>
        <a:effectLst>
          <a:outerShdw blurRad="38100" dist="30000" dir="5400000" rotWithShape="0">
            <a:srgbClr val="000000">
              <a:alpha val="4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5C43B34-6708-4D2F-AA67-AD573D362254}">
      <dsp:nvSpPr>
        <dsp:cNvPr id="0" name=""/>
        <dsp:cNvSpPr/>
      </dsp:nvSpPr>
      <dsp:spPr>
        <a:xfrm>
          <a:off x="5108703" y="185989"/>
          <a:ext cx="2091428" cy="992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l" defTabSz="755650">
            <a:lnSpc>
              <a:spcPct val="90000"/>
            </a:lnSpc>
            <a:spcBef>
              <a:spcPct val="0"/>
            </a:spcBef>
            <a:spcAft>
              <a:spcPct val="10000"/>
            </a:spcAft>
            <a:buNone/>
          </a:pPr>
          <a:r>
            <a:rPr lang="en-US" sz="1700" kern="1200" dirty="0">
              <a:solidFill>
                <a:schemeClr val="tx1"/>
              </a:solidFill>
            </a:rPr>
            <a:t>Financial Viability = Financial Resources</a:t>
          </a:r>
        </a:p>
      </dsp:txBody>
      <dsp:txXfrm>
        <a:off x="5108703" y="185989"/>
        <a:ext cx="2091428" cy="992024"/>
      </dsp:txXfrm>
    </dsp:sp>
    <dsp:sp modelId="{B3662A87-0D3C-4507-95C0-B752DD4B5530}">
      <dsp:nvSpPr>
        <dsp:cNvPr id="0" name=""/>
        <dsp:cNvSpPr/>
      </dsp:nvSpPr>
      <dsp:spPr>
        <a:xfrm>
          <a:off x="4395506" y="1504919"/>
          <a:ext cx="1024698" cy="1024985"/>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50000" r="-50000"/>
          </a:stretch>
        </a:blipFill>
        <a:ln>
          <a:noFill/>
        </a:ln>
        <a:effectLst>
          <a:outerShdw blurRad="38100" dist="30000" dir="5400000" rotWithShape="0">
            <a:srgbClr val="000000">
              <a:alpha val="4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FE668ED2-43C0-476B-9EF6-13BFF971F2DD}">
      <dsp:nvSpPr>
        <dsp:cNvPr id="0" name=""/>
        <dsp:cNvSpPr/>
      </dsp:nvSpPr>
      <dsp:spPr>
        <a:xfrm>
          <a:off x="5634899" y="1457090"/>
          <a:ext cx="1607418" cy="992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l" defTabSz="755650">
            <a:lnSpc>
              <a:spcPct val="90000"/>
            </a:lnSpc>
            <a:spcBef>
              <a:spcPct val="0"/>
            </a:spcBef>
            <a:spcAft>
              <a:spcPct val="10000"/>
            </a:spcAft>
            <a:buNone/>
          </a:pPr>
          <a:r>
            <a:rPr lang="en-US" sz="1700" kern="1200" dirty="0"/>
            <a:t>Administrative </a:t>
          </a:r>
          <a:r>
            <a:rPr lang="en-US" sz="1700" kern="1200" dirty="0">
              <a:solidFill>
                <a:srgbClr val="FF0000"/>
              </a:solidFill>
            </a:rPr>
            <a:t>C</a:t>
          </a:r>
          <a:r>
            <a:rPr lang="en-US" sz="1700" kern="1200" dirty="0"/>
            <a:t>apability = Staffing and Expertise</a:t>
          </a:r>
        </a:p>
      </dsp:txBody>
      <dsp:txXfrm>
        <a:off x="5634899" y="1457090"/>
        <a:ext cx="1607418" cy="992024"/>
      </dsp:txXfrm>
    </dsp:sp>
    <dsp:sp modelId="{5D1F1DF0-5AAA-4923-9C75-125B0F79E5DF}">
      <dsp:nvSpPr>
        <dsp:cNvPr id="0" name=""/>
        <dsp:cNvSpPr/>
      </dsp:nvSpPr>
      <dsp:spPr>
        <a:xfrm>
          <a:off x="3999457" y="2687471"/>
          <a:ext cx="1024698" cy="1024985"/>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26000" r="-26000"/>
          </a:stretch>
        </a:blipFill>
        <a:ln>
          <a:noFill/>
        </a:ln>
        <a:effectLst>
          <a:outerShdw blurRad="38100" dist="30000" dir="5400000" rotWithShape="0">
            <a:srgbClr val="000000">
              <a:alpha val="4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8F082127-F26F-44AB-BCA4-C7EC6D9C17A5}">
      <dsp:nvSpPr>
        <dsp:cNvPr id="0" name=""/>
        <dsp:cNvSpPr/>
      </dsp:nvSpPr>
      <dsp:spPr>
        <a:xfrm>
          <a:off x="5212190" y="2715287"/>
          <a:ext cx="2009241" cy="992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90" tIns="21590" rIns="21590" bIns="21590" numCol="1" spcCol="1270" anchor="ctr" anchorCtr="0">
          <a:noAutofit/>
        </a:bodyPr>
        <a:lstStyle/>
        <a:p>
          <a:pPr marL="0" lvl="0" indent="0" algn="l" defTabSz="755650">
            <a:lnSpc>
              <a:spcPct val="90000"/>
            </a:lnSpc>
            <a:spcBef>
              <a:spcPct val="0"/>
            </a:spcBef>
            <a:spcAft>
              <a:spcPct val="10000"/>
            </a:spcAft>
            <a:buNone/>
          </a:pPr>
          <a:r>
            <a:rPr lang="en-US" sz="1700" kern="1200" dirty="0"/>
            <a:t>Program </a:t>
          </a:r>
          <a:r>
            <a:rPr lang="en-US" sz="1700" kern="1200" dirty="0">
              <a:solidFill>
                <a:srgbClr val="FF0000"/>
              </a:solidFill>
            </a:rPr>
            <a:t>A</a:t>
          </a:r>
          <a:r>
            <a:rPr lang="en-US" sz="1700" kern="1200" dirty="0"/>
            <a:t>ccountability = Internal Controls</a:t>
          </a:r>
        </a:p>
      </dsp:txBody>
      <dsp:txXfrm>
        <a:off x="5212190" y="2715287"/>
        <a:ext cx="2009241" cy="9920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D03F05-AEBB-452C-93A0-1607046CABFB}">
      <dsp:nvSpPr>
        <dsp:cNvPr id="0" name=""/>
        <dsp:cNvSpPr/>
      </dsp:nvSpPr>
      <dsp:spPr>
        <a:xfrm>
          <a:off x="3031" y="889285"/>
          <a:ext cx="1428392" cy="1428392"/>
        </a:xfrm>
        <a:prstGeom prst="roundRect">
          <a:avLst>
            <a:gd name="adj" fmla="val 1000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25000" r="-25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1AFD09-DB7A-4C7B-9F91-CBD47833BFB4}">
      <dsp:nvSpPr>
        <dsp:cNvPr id="0" name=""/>
        <dsp:cNvSpPr/>
      </dsp:nvSpPr>
      <dsp:spPr>
        <a:xfrm>
          <a:off x="235560" y="1746321"/>
          <a:ext cx="1428392" cy="1428392"/>
        </a:xfrm>
        <a:prstGeom prst="roundRect">
          <a:avLst>
            <a:gd name="adj" fmla="val 10000"/>
          </a:avLst>
        </a:prstGeom>
        <a:solidFill>
          <a:schemeClr val="accent6">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dirty="0"/>
            <a:t>Policy</a:t>
          </a:r>
          <a:r>
            <a:rPr lang="en-US" sz="1600" kern="1200" dirty="0"/>
            <a:t> </a:t>
          </a:r>
        </a:p>
        <a:p>
          <a:pPr marL="114300" lvl="1" indent="-114300" algn="l" defTabSz="533400">
            <a:lnSpc>
              <a:spcPct val="90000"/>
            </a:lnSpc>
            <a:spcBef>
              <a:spcPct val="0"/>
            </a:spcBef>
            <a:spcAft>
              <a:spcPct val="15000"/>
            </a:spcAft>
            <a:buChar char="•"/>
          </a:pPr>
          <a:r>
            <a:rPr lang="en-US" sz="1200" kern="1200" dirty="0"/>
            <a:t>What you do</a:t>
          </a:r>
        </a:p>
      </dsp:txBody>
      <dsp:txXfrm>
        <a:off x="277396" y="1788157"/>
        <a:ext cx="1344720" cy="1344720"/>
      </dsp:txXfrm>
    </dsp:sp>
    <dsp:sp modelId="{D3A4DB85-6B73-49B8-AF73-7F7226CA1FDB}">
      <dsp:nvSpPr>
        <dsp:cNvPr id="0" name=""/>
        <dsp:cNvSpPr/>
      </dsp:nvSpPr>
      <dsp:spPr>
        <a:xfrm>
          <a:off x="1706564" y="1431870"/>
          <a:ext cx="275140" cy="3432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706564" y="1500514"/>
        <a:ext cx="192598" cy="205934"/>
      </dsp:txXfrm>
    </dsp:sp>
    <dsp:sp modelId="{0FDB4273-C0D9-4D97-9D4F-2BF73A9A1D8D}">
      <dsp:nvSpPr>
        <dsp:cNvPr id="0" name=""/>
        <dsp:cNvSpPr/>
      </dsp:nvSpPr>
      <dsp:spPr>
        <a:xfrm>
          <a:off x="2217539" y="889285"/>
          <a:ext cx="1428392" cy="1428392"/>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C345582-4110-4C72-A840-F3F3972EA7BD}">
      <dsp:nvSpPr>
        <dsp:cNvPr id="0" name=""/>
        <dsp:cNvSpPr/>
      </dsp:nvSpPr>
      <dsp:spPr>
        <a:xfrm>
          <a:off x="2450068" y="1746321"/>
          <a:ext cx="1428392" cy="1428392"/>
        </a:xfrm>
        <a:prstGeom prst="roundRect">
          <a:avLst>
            <a:gd name="adj" fmla="val 10000"/>
          </a:avLst>
        </a:prstGeom>
        <a:solidFill>
          <a:schemeClr val="accent6">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dirty="0"/>
            <a:t>Procedure</a:t>
          </a:r>
        </a:p>
        <a:p>
          <a:pPr marL="114300" lvl="1" indent="-114300" algn="l" defTabSz="533400">
            <a:lnSpc>
              <a:spcPct val="90000"/>
            </a:lnSpc>
            <a:spcBef>
              <a:spcPct val="0"/>
            </a:spcBef>
            <a:spcAft>
              <a:spcPct val="15000"/>
            </a:spcAft>
            <a:buChar char="•"/>
          </a:pPr>
          <a:r>
            <a:rPr lang="en-US" sz="1200" kern="1200" dirty="0"/>
            <a:t>How you do it</a:t>
          </a:r>
        </a:p>
      </dsp:txBody>
      <dsp:txXfrm>
        <a:off x="2491904" y="1788157"/>
        <a:ext cx="1344720" cy="1344720"/>
      </dsp:txXfrm>
    </dsp:sp>
    <dsp:sp modelId="{2B299519-354A-4037-9EFC-1CEDA29DF7DC}">
      <dsp:nvSpPr>
        <dsp:cNvPr id="0" name=""/>
        <dsp:cNvSpPr/>
      </dsp:nvSpPr>
      <dsp:spPr>
        <a:xfrm>
          <a:off x="3921071" y="1431870"/>
          <a:ext cx="275140" cy="34322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3921071" y="1500514"/>
        <a:ext cx="192598" cy="205934"/>
      </dsp:txXfrm>
    </dsp:sp>
    <dsp:sp modelId="{95C2372A-8C38-47B7-A82E-4FA9744DB7BA}">
      <dsp:nvSpPr>
        <dsp:cNvPr id="0" name=""/>
        <dsp:cNvSpPr/>
      </dsp:nvSpPr>
      <dsp:spPr>
        <a:xfrm>
          <a:off x="4432046" y="889285"/>
          <a:ext cx="1428392" cy="1428392"/>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2000" r="-12000"/>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78AEA0-62B6-47CE-89D5-DDE30930A303}">
      <dsp:nvSpPr>
        <dsp:cNvPr id="0" name=""/>
        <dsp:cNvSpPr/>
      </dsp:nvSpPr>
      <dsp:spPr>
        <a:xfrm>
          <a:off x="4664575" y="1746321"/>
          <a:ext cx="1428392" cy="1428392"/>
        </a:xfrm>
        <a:prstGeom prst="roundRect">
          <a:avLst>
            <a:gd name="adj" fmla="val 10000"/>
          </a:avLst>
        </a:prstGeom>
        <a:solidFill>
          <a:schemeClr val="accent6">
            <a:lumMod val="75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dirty="0"/>
            <a:t>Internal Control</a:t>
          </a:r>
        </a:p>
        <a:p>
          <a:pPr marL="114300" lvl="1" indent="-114300" algn="l" defTabSz="533400">
            <a:lnSpc>
              <a:spcPct val="90000"/>
            </a:lnSpc>
            <a:spcBef>
              <a:spcPct val="0"/>
            </a:spcBef>
            <a:spcAft>
              <a:spcPct val="15000"/>
            </a:spcAft>
            <a:buChar char="•"/>
          </a:pPr>
          <a:r>
            <a:rPr lang="en-US" sz="1200" kern="1200" dirty="0"/>
            <a:t>How you ensure that it is done in accordance with established procedure</a:t>
          </a:r>
        </a:p>
      </dsp:txBody>
      <dsp:txXfrm>
        <a:off x="4706411" y="1788157"/>
        <a:ext cx="1344720" cy="1344720"/>
      </dsp:txXfrm>
    </dsp:sp>
  </dsp:spTree>
</dsp:drawing>
</file>

<file path=ppt/diagrams/layout1.xml><?xml version="1.0" encoding="utf-8"?>
<dgm:layoutDef xmlns:dgm="http://schemas.openxmlformats.org/drawingml/2006/diagram" xmlns:a="http://schemas.openxmlformats.org/drawingml/2006/main" uniqueId="urn:microsoft.com/office/officeart/2011/layout/RadialPictureList">
  <dgm:title val="Radial Picture List"/>
  <dgm:desc val="Use to show relationships to a central idea. The Level 1 shape contains text and all Level 2 shapes contain a picture with corresponding text. Limited to four Level 2 pictures.  Unused pictures do not appear, but remain available if you switch layouts. Works best with a small amount of Level 2 text."/>
  <dgm:catLst>
    <dgm:cat type="picture" pri="2500"/>
    <dgm:cat type="officeonline" pri="25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Lst>
      <dgm:cxnLst>
        <dgm:cxn modelId="1" srcId="0" destId="10" srcOrd="0" destOrd="0"/>
        <dgm:cxn modelId="2" srcId="10" destId="11" srcOrd="0" destOrd="0"/>
        <dgm:cxn modelId="3" srcId="10" destId="12" srcOrd="1"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Lst>
      <dgm:cxnLst>
        <dgm:cxn modelId="1" srcId="0" destId="10" srcOrd="0" destOrd="0"/>
        <dgm:cxn modelId="2" srcId="10" destId="11" srcOrd="0" destOrd="0"/>
        <dgm:cxn modelId="3" srcId="10" destId="12" srcOrd="1" destOrd="0"/>
        <dgm:cxn modelId="4" srcId="10" destId="13" srcOrd="2" destOrd="0"/>
        <dgm:cxn modelId="5" srcId="10" destId="14" srcOrd="3" destOrd="0"/>
      </dgm:cxnLst>
      <dgm:bg/>
      <dgm:whole/>
    </dgm:dataModel>
  </dgm:clrData>
  <dgm:layoutNode name="Name0">
    <dgm:varLst>
      <dgm:chMax val="1"/>
      <dgm:chPref val="1"/>
      <dgm:dir/>
      <dgm:resizeHandles/>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l" for="ch" forName="Accent" refType="w" fact="0"/>
              <dgm:constr type="t" for="ch" forName="Accent" refType="h" fact="0"/>
              <dgm:constr type="w" for="ch" forName="Accent" refType="w" fact="0.6747"/>
              <dgm:constr type="h" for="ch" forName="Accent" refType="h"/>
              <dgm:constr type="l" for="ch" forName="Child1" refType="w" fact="0.76"/>
              <dgm:constr type="t" for="ch" forName="Child1" refType="h" fact="0.3739"/>
              <dgm:constr type="w" for="ch" forName="Child1" refType="w" fact="0.24"/>
              <dgm:constr type="h" for="ch" forName="Child1" refType="h" fact="0.255"/>
              <dgm:constr type="l" for="ch" forName="Parent" refType="w" fact="0.1726"/>
              <dgm:constr type="t" for="ch" forName="Parent" refType="h" fact="0.2646"/>
              <dgm:constr type="w" for="ch" forName="Parent" refType="w" fact="0.3347"/>
              <dgm:constr type="h" for="ch" forName="Parent" refType="h" fact="0.4759"/>
              <dgm:constr type="l" for="ch" forName="Image1" refType="w" fact="0.5661"/>
              <dgm:constr type="t" for="ch" forName="Image1" refType="h" fact="0.3744"/>
              <dgm:constr type="w" for="ch" forName="Image1" refType="w" fact="0.1793"/>
              <dgm:constr type="h" for="ch" forName="Image1" refType="h" fact="0.255"/>
            </dgm:constrLst>
          </dgm:if>
          <dgm:if name="Name6"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 refType="w" fact="0"/>
              <dgm:constr type="t" for="ch" forName="Accent" refType="h" fact="0"/>
              <dgm:constr type="w" for="ch" forName="Accent" refType="w" fact="0.6946"/>
              <dgm:constr type="h" for="ch" forName="Accent" refType="h"/>
              <dgm:constr type="l" for="ch" forName="Parent" refType="w" fact="0.1777"/>
              <dgm:constr type="t" for="ch" forName="Parent" refType="h" fact="0.2646"/>
              <dgm:constr type="w" for="ch" forName="Parent" refType="w" fact="0.3446"/>
              <dgm:constr type="h" for="ch" forName="Parent" refType="h" fact="0.4759"/>
              <dgm:constr type="l" for="ch" forName="Image1" refType="w" fact="0.5531"/>
              <dgm:constr type="t" for="ch" forName="Image1" refType="h" fact="0.1585"/>
              <dgm:constr type="w" for="ch" forName="Image1" refType="w" fact="0.1846"/>
              <dgm:constr type="h" for="ch" forName="Image1" refType="h" fact="0.255"/>
              <dgm:constr type="l" for="ch" forName="Image2" refType="w" fact="0.5531"/>
              <dgm:constr type="t" for="ch" forName="Image2" refType="h" fact="0.5624"/>
              <dgm:constr type="w" for="ch" forName="Image2" refType="w" fact="0.1846"/>
              <dgm:constr type="h" for="ch" forName="Image2" refType="h" fact="0.255"/>
              <dgm:constr type="l" for="ch" forName="Child1" refType="w" fact="0.7529"/>
              <dgm:constr type="t" for="ch" forName="Child1" refType="h" fact="0.1618"/>
              <dgm:constr type="w" for="ch" forName="Child1" refType="w" fact="0.2471"/>
              <dgm:constr type="h" for="ch" forName="Child1" refType="h" fact="0.2468"/>
              <dgm:constr type="l" for="ch" forName="Child2" refType="w" fact="0.7529"/>
              <dgm:constr type="t" for="ch" forName="Child2" refType="h" fact="0.5657"/>
              <dgm:constr type="w" for="ch" forName="Child2" refType="w" fact="0.2471"/>
              <dgm:constr type="h" for="ch" forName="Child2" refType="h" fact="0.2468"/>
            </dgm:constrLst>
          </dgm:if>
          <dgm:if name="Name7"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 refType="w" fact="0"/>
              <dgm:constr type="t" for="ch" forName="Accent" refType="h" fact="0"/>
              <dgm:constr type="w" for="ch" forName="Accent" refType="w" fact="0.6747"/>
              <dgm:constr type="h" for="ch" forName="Accent" refType="h"/>
              <dgm:constr type="l" for="ch" forName="Parent" refType="w" fact="0.1726"/>
              <dgm:constr type="t" for="ch" forName="Parent" refType="h" fact="0.2646"/>
              <dgm:constr type="w" for="ch" forName="Parent" refType="w" fact="0.3347"/>
              <dgm:constr type="h" for="ch" forName="Parent" refType="h" fact="0.4759"/>
              <dgm:constr type="l" for="ch" forName="Image1" refType="w" fact="0.4968"/>
              <dgm:constr type="t" for="ch" forName="Image1" refType="h" fact="0.0843"/>
              <dgm:constr type="w" for="ch" forName="Image1" refType="w" fact="0.1793"/>
              <dgm:constr type="h" for="ch" forName="Image1" refType="h" fact="0.255"/>
              <dgm:constr type="l" for="ch" forName="Image2" refType="w" fact="0.5661"/>
              <dgm:constr type="t" for="ch" forName="Image2" refType="h" fact="0.3744"/>
              <dgm:constr type="w" for="ch" forName="Image2" refType="w" fact="0.1793"/>
              <dgm:constr type="h" for="ch" forName="Image2" refType="h" fact="0.255"/>
              <dgm:constr type="l" for="ch" forName="Image3" refType="w" fact="0.4968"/>
              <dgm:constr type="t" for="ch" forName="Image3" refType="h" fact="0.6686"/>
              <dgm:constr type="w" for="ch" forName="Image3" refType="w" fact="0.1793"/>
              <dgm:constr type="h" for="ch" forName="Image3" refType="h" fact="0.255"/>
              <dgm:constr type="l" for="ch" forName="Child1" refType="w" fact="0.6897"/>
              <dgm:constr type="t" for="ch" forName="Child1" refType="h" fact="0.0884"/>
              <dgm:constr type="w" for="ch" forName="Child1" refType="w" fact="0.24"/>
              <dgm:constr type="h" for="ch" forName="Child1" refType="h" fact="0.2468"/>
              <dgm:constr type="l" for="ch" forName="Child2" refType="w" fact="0.76"/>
              <dgm:constr type="t" for="ch" forName="Child2" refType="h" fact="0.378"/>
              <dgm:constr type="w" for="ch" forName="Child2" refType="w" fact="0.24"/>
              <dgm:constr type="h" for="ch" forName="Child2" refType="h" fact="0.2468"/>
              <dgm:constr type="l" for="ch" forName="Child3" refType="w" fact="0.6897"/>
              <dgm:constr type="t" for="ch" forName="Child3" refType="h" fact="0.6738"/>
              <dgm:constr type="w" for="ch" forName="Child3" refType="w" fact="0.24"/>
              <dgm:constr type="h" for="ch" forName="Child3" refType="h" fact="0.2468"/>
            </dgm:constrLst>
          </dgm:if>
          <dgm:else name="Name8">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 refType="w" fact="0"/>
              <dgm:constr type="t" for="ch" forName="Accent" refType="h" fact="0.0361"/>
              <dgm:constr type="w" for="ch" forName="Accent" refType="w" fact="0.6865"/>
              <dgm:constr type="h" for="ch" forName="Accent" refType="h" fact="0.9197"/>
              <dgm:constr type="l" for="ch" forName="Parent" refType="w" fact="0.1756"/>
              <dgm:constr type="t" for="ch" forName="Parent" refType="h" fact="0.2795"/>
              <dgm:constr type="w" for="ch" forName="Parent" refType="w" fact="0.3406"/>
              <dgm:constr type="h" for="ch" forName="Parent" refType="h" fact="0.4377"/>
              <dgm:constr type="l" for="ch" forName="Image1" refType="w" fact="0.425"/>
              <dgm:constr type="t" for="ch" forName="Image1" refType="h" fact="0"/>
              <dgm:constr type="w" for="ch" forName="Image1" refType="w" fact="0.1825"/>
              <dgm:constr type="h" for="ch" forName="Image1" refType="h" fact="0.2345"/>
              <dgm:constr type="l" for="ch" forName="Image2" refType="w" fact="0.5598"/>
              <dgm:constr type="t" for="ch" forName="Image2" refType="h" fact="0.2184"/>
              <dgm:constr type="w" for="ch" forName="Image2" refType="w" fact="0.1825"/>
              <dgm:constr type="h" for="ch" forName="Image2" refType="h" fact="0.2345"/>
              <dgm:constr type="l" for="ch" forName="Image3" refType="w" fact="0.5591"/>
              <dgm:constr type="t" for="ch" forName="Image3" refType="h" fact="0.5395"/>
              <dgm:constr type="w" for="ch" forName="Image3" refType="w" fact="0.1825"/>
              <dgm:constr type="h" for="ch" forName="Image3" refType="h" fact="0.2345"/>
              <dgm:constr type="l" for="ch" forName="Image4" refType="w" fact="0.425"/>
              <dgm:constr type="t" for="ch" forName="Image4" refType="h" fact="0.7655"/>
              <dgm:constr type="w" for="ch" forName="Image4" refType="w" fact="0.1825"/>
              <dgm:constr type="h" for="ch" forName="Image4" refType="h" fact="0.2345"/>
              <dgm:constr type="l" for="ch" forName="Child1" refType="w" fact="0.6214"/>
              <dgm:constr type="t" for="ch" forName="Child1" refType="h" fact="0.003"/>
              <dgm:constr type="w" for="ch" forName="Child1" refType="w" fact="0.2443"/>
              <dgm:constr type="h" for="ch" forName="Child1" refType="h" fact="0.227"/>
              <dgm:constr type="l" for="ch" forName="Child2" refType="w" fact="0.7557"/>
              <dgm:constr type="t" for="ch" forName="Child2" refType="h" fact="0.2225"/>
              <dgm:constr type="w" for="ch" forName="Child2" refType="w" fact="0.2443"/>
              <dgm:constr type="h" for="ch" forName="Child2" refType="h" fact="0.227"/>
              <dgm:constr type="l" for="ch" forName="Child3" refType="w" fact="0.7557"/>
              <dgm:constr type="t" for="ch" forName="Child3" refType="h" fact="0.5433"/>
              <dgm:constr type="w" for="ch" forName="Child3" refType="w" fact="0.2443"/>
              <dgm:constr type="h" for="ch" forName="Child3" refType="h" fact="0.227"/>
              <dgm:constr type="l" for="ch" forName="Child4" refType="w" fact="0.6214"/>
              <dgm:constr type="t" for="ch" forName="Child4" refType="h" fact="0.7703"/>
              <dgm:constr type="w" for="ch" forName="Child4" refType="w" fact="0.2443"/>
              <dgm:constr type="h" for="ch" forName="Child4" refType="h" fact="0.227"/>
            </dgm:constrLst>
          </dgm:else>
        </dgm:choose>
      </dgm:if>
      <dgm:else name="Name9">
        <dgm:choose name="Name10">
          <dgm:if name="Name11" axis="ch ch" ptType="node node" st="1 1" cnt="1 0" func="cnt" op="equ" val="0">
            <dgm:alg type="composite">
              <dgm:param type="ar" val="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2" axis="ch ch" ptType="node node" st="1 1" cnt="1 0" func="cnt" op="equ" val="1">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r" for="ch" forName="Accent" refType="w"/>
              <dgm:constr type="t" for="ch" forName="Accent" refType="h" fact="0"/>
              <dgm:constr type="w" for="ch" forName="Accent" refType="w" fact="0.6747"/>
              <dgm:constr type="h" for="ch" forName="Accent" refType="h"/>
              <dgm:constr type="r" for="ch" forName="Child1" refType="w" fact="0.24"/>
              <dgm:constr type="t" for="ch" forName="Child1" refType="h" fact="0.3739"/>
              <dgm:constr type="w" for="ch" forName="Child1" refType="w" fact="0.24"/>
              <dgm:constr type="h" for="ch" forName="Child1" refType="h" fact="0.255"/>
              <dgm:constr type="r" for="ch" forName="Parent" refType="w" fact="0.8274"/>
              <dgm:constr type="t" for="ch" forName="Parent" refType="h" fact="0.2646"/>
              <dgm:constr type="w" for="ch" forName="Parent" refType="w" fact="0.3347"/>
              <dgm:constr type="h" for="ch" forName="Parent" refType="h" fact="0.4759"/>
              <dgm:constr type="r" for="ch" forName="Image1" refType="w" fact="0.4339"/>
              <dgm:constr type="t" for="ch" forName="Image1" refType="h" fact="0.3744"/>
              <dgm:constr type="w" for="ch" forName="Image1" refType="w" fact="0.1793"/>
              <dgm:constr type="h" for="ch" forName="Image1" refType="h" fact="0.255"/>
            </dgm:constrLst>
          </dgm:if>
          <dgm:if name="Name13" axis="ch ch" ptType="node node" st="1 1" cnt="1 0" func="cnt" op="equ" val="2">
            <dgm:alg type="composite">
              <dgm:param type="ar" val="1.381"/>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 refType="w"/>
              <dgm:constr type="t" for="ch" forName="Accent" refType="h" fact="0"/>
              <dgm:constr type="w" for="ch" forName="Accent" refType="w" fact="0.6946"/>
              <dgm:constr type="h" for="ch" forName="Accent" refType="h"/>
              <dgm:constr type="r" for="ch" forName="Parent" refType="w" fact="0.8223"/>
              <dgm:constr type="t" for="ch" forName="Parent" refType="h" fact="0.2646"/>
              <dgm:constr type="w" for="ch" forName="Parent" refType="w" fact="0.3446"/>
              <dgm:constr type="h" for="ch" forName="Parent" refType="h" fact="0.4759"/>
              <dgm:constr type="r" for="ch" forName="Image1" refType="w" fact="0.4469"/>
              <dgm:constr type="t" for="ch" forName="Image1" refType="h" fact="0.1585"/>
              <dgm:constr type="w" for="ch" forName="Image1" refType="w" fact="0.1846"/>
              <dgm:constr type="h" for="ch" forName="Image1" refType="h" fact="0.255"/>
              <dgm:constr type="r" for="ch" forName="Image2" refType="w" fact="0.4469"/>
              <dgm:constr type="t" for="ch" forName="Image2" refType="h" fact="0.5624"/>
              <dgm:constr type="w" for="ch" forName="Image2" refType="w" fact="0.1846"/>
              <dgm:constr type="h" for="ch" forName="Image2" refType="h" fact="0.255"/>
              <dgm:constr type="r" for="ch" forName="Child1" refType="w" fact="0.2471"/>
              <dgm:constr type="t" for="ch" forName="Child1" refType="h" fact="0.1618"/>
              <dgm:constr type="w" for="ch" forName="Child1" refType="w" fact="0.2471"/>
              <dgm:constr type="h" for="ch" forName="Child1" refType="h" fact="0.2468"/>
              <dgm:constr type="r" for="ch" forName="Child2" refType="w" fact="0.2471"/>
              <dgm:constr type="t" for="ch" forName="Child2" refType="h" fact="0.5657"/>
              <dgm:constr type="w" for="ch" forName="Child2" refType="w" fact="0.2471"/>
              <dgm:constr type="h" for="ch" forName="Child2" refType="h" fact="0.2468"/>
            </dgm:constrLst>
          </dgm:if>
          <dgm:if name="Name14" axis="ch ch" ptType="node node" st="1 1" cnt="1 0" func="cnt" op="equ" val="3">
            <dgm:alg type="composite">
              <dgm:param type="ar" val="1.4218"/>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 refType="w"/>
              <dgm:constr type="t" for="ch" forName="Accent" refType="h" fact="0"/>
              <dgm:constr type="w" for="ch" forName="Accent" refType="w" fact="0.6747"/>
              <dgm:constr type="h" for="ch" forName="Accent" refType="h"/>
              <dgm:constr type="r" for="ch" forName="Parent" refType="w" fact="0.8274"/>
              <dgm:constr type="t" for="ch" forName="Parent" refType="h" fact="0.2646"/>
              <dgm:constr type="w" for="ch" forName="Parent" refType="w" fact="0.3347"/>
              <dgm:constr type="h" for="ch" forName="Parent" refType="h" fact="0.4759"/>
              <dgm:constr type="r" for="ch" forName="Image1" refType="w" fact="0.5032"/>
              <dgm:constr type="t" for="ch" forName="Image1" refType="h" fact="0.0843"/>
              <dgm:constr type="w" for="ch" forName="Image1" refType="w" fact="0.1793"/>
              <dgm:constr type="h" for="ch" forName="Image1" refType="h" fact="0.255"/>
              <dgm:constr type="r" for="ch" forName="Image2" refType="w" fact="0.4339"/>
              <dgm:constr type="t" for="ch" forName="Image2" refType="h" fact="0.3744"/>
              <dgm:constr type="w" for="ch" forName="Image2" refType="w" fact="0.1793"/>
              <dgm:constr type="h" for="ch" forName="Image2" refType="h" fact="0.255"/>
              <dgm:constr type="r" for="ch" forName="Image3" refType="w" fact="0.5032"/>
              <dgm:constr type="t" for="ch" forName="Image3" refType="h" fact="0.6686"/>
              <dgm:constr type="w" for="ch" forName="Image3" refType="w" fact="0.1793"/>
              <dgm:constr type="h" for="ch" forName="Image3" refType="h" fact="0.255"/>
              <dgm:constr type="r" for="ch" forName="Child1" refType="w" fact="0.3103"/>
              <dgm:constr type="t" for="ch" forName="Child1" refType="h" fact="0.0884"/>
              <dgm:constr type="w" for="ch" forName="Child1" refType="w" fact="0.24"/>
              <dgm:constr type="h" for="ch" forName="Child1" refType="h" fact="0.2468"/>
              <dgm:constr type="r" for="ch" forName="Child2" refType="w" fact="0.24"/>
              <dgm:constr type="t" for="ch" forName="Child2" refType="h" fact="0.378"/>
              <dgm:constr type="w" for="ch" forName="Child2" refType="w" fact="0.24"/>
              <dgm:constr type="h" for="ch" forName="Child2" refType="h" fact="0.2468"/>
              <dgm:constr type="r" for="ch" forName="Child3" refType="w" fact="0.3103"/>
              <dgm:constr type="t" for="ch" forName="Child3" refType="h" fact="0.6738"/>
              <dgm:constr type="w" for="ch" forName="Child3" refType="w" fact="0.24"/>
              <dgm:constr type="h" for="ch" forName="Child3" refType="h" fact="0.2468"/>
            </dgm:constrLst>
          </dgm:if>
          <dgm:else name="Name15">
            <dgm:alg type="composite">
              <dgm:param type="ar" val="1.2852"/>
            </dgm:alg>
            <dgm:constrLst>
              <dgm:constr type="primFontSz" for="des" forName="Child1" val="65"/>
              <dgm:constr type="primFontSz" for="des" forName="Parent"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 refType="w"/>
              <dgm:constr type="t" for="ch" forName="Accent" refType="h" fact="0.0361"/>
              <dgm:constr type="w" for="ch" forName="Accent" refType="w" fact="0.6865"/>
              <dgm:constr type="h" for="ch" forName="Accent" refType="h" fact="0.9197"/>
              <dgm:constr type="r" for="ch" forName="Parent" refType="w" fact="0.8244"/>
              <dgm:constr type="t" for="ch" forName="Parent" refType="h" fact="0.2795"/>
              <dgm:constr type="w" for="ch" forName="Parent" refType="w" fact="0.3406"/>
              <dgm:constr type="h" for="ch" forName="Parent" refType="h" fact="0.4377"/>
              <dgm:constr type="r" for="ch" forName="Image1" refType="w" fact="0.575"/>
              <dgm:constr type="t" for="ch" forName="Image1" refType="h" fact="0"/>
              <dgm:constr type="w" for="ch" forName="Image1" refType="w" fact="0.1825"/>
              <dgm:constr type="h" for="ch" forName="Image1" refType="h" fact="0.2345"/>
              <dgm:constr type="r" for="ch" forName="Image2" refType="w" fact="0.4402"/>
              <dgm:constr type="t" for="ch" forName="Image2" refType="h" fact="0.2184"/>
              <dgm:constr type="w" for="ch" forName="Image2" refType="w" fact="0.1825"/>
              <dgm:constr type="h" for="ch" forName="Image2" refType="h" fact="0.2345"/>
              <dgm:constr type="r" for="ch" forName="Image3" refType="w" fact="0.4409"/>
              <dgm:constr type="t" for="ch" forName="Image3" refType="h" fact="0.5395"/>
              <dgm:constr type="w" for="ch" forName="Image3" refType="w" fact="0.1825"/>
              <dgm:constr type="h" for="ch" forName="Image3" refType="h" fact="0.2345"/>
              <dgm:constr type="r" for="ch" forName="Image4" refType="w" fact="0.575"/>
              <dgm:constr type="t" for="ch" forName="Image4" refType="h" fact="0.7655"/>
              <dgm:constr type="w" for="ch" forName="Image4" refType="w" fact="0.1825"/>
              <dgm:constr type="h" for="ch" forName="Image4" refType="h" fact="0.2345"/>
              <dgm:constr type="r" for="ch" forName="Child1" refType="w" fact="0.3786"/>
              <dgm:constr type="t" for="ch" forName="Child1" refType="h" fact="0.003"/>
              <dgm:constr type="w" for="ch" forName="Child1" refType="w" fact="0.2443"/>
              <dgm:constr type="h" for="ch" forName="Child1" refType="h" fact="0.227"/>
              <dgm:constr type="r" for="ch" forName="Child2" refType="w" fact="0.2443"/>
              <dgm:constr type="t" for="ch" forName="Child2" refType="h" fact="0.2225"/>
              <dgm:constr type="w" for="ch" forName="Child2" refType="w" fact="0.2443"/>
              <dgm:constr type="h" for="ch" forName="Child2" refType="h" fact="0.227"/>
              <dgm:constr type="r" for="ch" forName="Child3" refType="w" fact="0.2443"/>
              <dgm:constr type="t" for="ch" forName="Child3" refType="h" fact="0.5433"/>
              <dgm:constr type="w" for="ch" forName="Child3" refType="w" fact="0.2443"/>
              <dgm:constr type="h" for="ch" forName="Child3" refType="h" fact="0.227"/>
              <dgm:constr type="r" for="ch" forName="Child4" refType="w" fact="0.3786"/>
              <dgm:constr type="t" for="ch" forName="Child4" refType="h" fact="0.7703"/>
              <dgm:constr type="w" for="ch" forName="Child4" refType="w" fact="0.2443"/>
              <dgm:constr type="h" for="ch" forName="Child4" refType="h" fact="0.227"/>
            </dgm:constrLst>
          </dgm:else>
        </dgm:choose>
      </dgm:else>
    </dgm:choose>
    <dgm:forEach name="wrapper" axis="self" ptType="parTrans">
      <dgm:forEach name="ImageRepeat" axis="self">
        <dgm:layoutNode name="Image" styleLbl="fgImgPlace1">
          <dgm:alg type="sp"/>
          <dgm:shape xmlns:r="http://schemas.openxmlformats.org/officeDocument/2006/relationships" type="ellipse" r:blip="" blipPhldr="1">
            <dgm:adjLst/>
          </dgm:shape>
          <dgm:presOf/>
        </dgm:layoutNode>
      </dgm:forEach>
    </dgm:forEach>
    <dgm:forEach name="Name16" axis="ch" ptType="node" cnt="1">
      <dgm:layoutNode name="Parent" styleLbl="node1">
        <dgm:varLst>
          <dgm:chMax val="4"/>
          <dgm:chPref val="3"/>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7" axis="ch ch" ptType="node node" st="1 1" cnt="1 1">
      <dgm:layoutNode name="Accent" styleLbl="node1">
        <dgm:alg type="sp"/>
        <dgm:choose name="Name18">
          <dgm:if name="Name19" func="var" arg="dir" op="equ" val="norm">
            <dgm:choose name="Name20">
              <dgm:if name="Name21" axis="followSib" ptType="node" func="cnt" op="equ" val="0">
                <dgm:shape xmlns:r="http://schemas.openxmlformats.org/officeDocument/2006/relationships" type="blockArc" r:blip="">
                  <dgm:adjLst>
                    <dgm:adj idx="1" val="-49.0368"/>
                    <dgm:adj idx="2" val="49.4265"/>
                    <dgm:adj idx="3" val="0.0564"/>
                  </dgm:adjLst>
                </dgm:shape>
              </dgm:if>
              <dgm:if name="Name22" axis="followSib" ptType="node" func="cnt" op="equ" val="1">
                <dgm:shape xmlns:r="http://schemas.openxmlformats.org/officeDocument/2006/relationships" type="blockArc" r:blip="">
                  <dgm:adjLst>
                    <dgm:adj idx="1" val="-64.2028"/>
                    <dgm:adj idx="2" val="64.5456"/>
                    <dgm:adj idx="3" val="0.0558"/>
                  </dgm:adjLst>
                </dgm:shape>
              </dgm:if>
              <dgm:if name="Name23" axis="followSib" ptType="node" func="cnt" op="equ" val="2">
                <dgm:shape xmlns:r="http://schemas.openxmlformats.org/officeDocument/2006/relationships" type="blockArc" r:blip="">
                  <dgm:adjLst>
                    <dgm:adj idx="1" val="-67.8702"/>
                    <dgm:adj idx="2" val="68.6519"/>
                    <dgm:adj idx="3" val="0.0575"/>
                  </dgm:adjLst>
                </dgm:shape>
              </dgm:if>
              <dgm:else name="Name24">
                <dgm:shape xmlns:r="http://schemas.openxmlformats.org/officeDocument/2006/relationships" type="blockArc" r:blip="">
                  <dgm:adjLst>
                    <dgm:adj idx="1" val="-84.8426"/>
                    <dgm:adj idx="2" val="84.8009"/>
                    <dgm:adj idx="3" val="0.0524"/>
                  </dgm:adjLst>
                </dgm:shape>
              </dgm:else>
            </dgm:choose>
          </dgm:if>
          <dgm:else name="Name25">
            <dgm:choose name="Name26">
              <dgm:if name="Name27" axis="followSib" ptType="node" func="cnt" op="equ" val="0">
                <dgm:shape xmlns:r="http://schemas.openxmlformats.org/officeDocument/2006/relationships" rot="180" type="blockArc" r:blip="">
                  <dgm:adjLst>
                    <dgm:adj idx="1" val="-49.0368"/>
                    <dgm:adj idx="2" val="49.4265"/>
                    <dgm:adj idx="3" val="0.0564"/>
                  </dgm:adjLst>
                </dgm:shape>
              </dgm:if>
              <dgm:if name="Name28" axis="followSib" ptType="node" func="cnt" op="equ" val="1">
                <dgm:shape xmlns:r="http://schemas.openxmlformats.org/officeDocument/2006/relationships" rot="180" type="blockArc" r:blip="">
                  <dgm:adjLst>
                    <dgm:adj idx="1" val="-64.2028"/>
                    <dgm:adj idx="2" val="64.5456"/>
                    <dgm:adj idx="3" val="0.0558"/>
                  </dgm:adjLst>
                </dgm:shape>
              </dgm:if>
              <dgm:if name="Name29" axis="followSib" ptType="node" func="cnt" op="equ" val="2">
                <dgm:shape xmlns:r="http://schemas.openxmlformats.org/officeDocument/2006/relationships" rot="180" type="blockArc" r:blip="">
                  <dgm:adjLst>
                    <dgm:adj idx="1" val="-67.8702"/>
                    <dgm:adj idx="2" val="68.6519"/>
                    <dgm:adj idx="3" val="0.0575"/>
                  </dgm:adjLst>
                </dgm:shape>
              </dgm:if>
              <dgm:else name="Name30">
                <dgm:shape xmlns:r="http://schemas.openxmlformats.org/officeDocument/2006/relationships" rot="180" type="blockArc" r:blip="">
                  <dgm:adjLst>
                    <dgm:adj idx="1" val="-84.8426"/>
                    <dgm:adj idx="2" val="84.8009"/>
                    <dgm:adj idx="3" val="0.0524"/>
                  </dgm:adjLst>
                </dgm:shape>
              </dgm:else>
            </dgm:choose>
          </dgm:else>
        </dgm:choose>
        <dgm:presOf/>
      </dgm:layoutNode>
      <dgm:layoutNode name="Image1" styleLbl="fgImgPlace1">
        <dgm:alg type="sp"/>
        <dgm:shape xmlns:r="http://schemas.openxmlformats.org/officeDocument/2006/relationships" type="ellipse" r:blip="" blipPhldr="1">
          <dgm:adjLst/>
        </dgm:shape>
        <dgm:presOf/>
      </dgm:layoutNode>
      <dgm:layoutNode name="Child1" styleLbl="revTx">
        <dgm:varLst>
          <dgm:chMax val="0"/>
          <dgm:chPref val="0"/>
          <dgm:bulletEnabled val="1"/>
        </dgm:varLst>
        <dgm:choose name="Name31">
          <dgm:if name="Name32" func="var" arg="dir" op="equ" val="norm">
            <dgm:alg type="tx">
              <dgm:param type="parTxLTRAlign" val="l"/>
              <dgm:param type="shpTxLTRAlignCh" val="l"/>
              <dgm:param type="parTxRTLAlign" val="l"/>
              <dgm:param type="shpTxRTLAlignCh" val="l"/>
              <dgm:param type="lnSpAfParP" val="10"/>
            </dgm:alg>
          </dgm:if>
          <dgm:else name="Name3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4" axis="ch ch" ptType="node node" st="1 2" cnt="1 1">
      <dgm:layoutNode name="Image2">
        <dgm:alg type="sp"/>
        <dgm:shape xmlns:r="http://schemas.openxmlformats.org/officeDocument/2006/relationships" r:blip="">
          <dgm:adjLst/>
        </dgm:shape>
        <dgm:presOf/>
        <dgm:constrLst/>
        <dgm:forEach name="Name35" ref="ImageRepeat"/>
      </dgm:layoutNode>
      <dgm:layoutNode name="Child2" styleLbl="revTx">
        <dgm:varLst>
          <dgm:chMax val="0"/>
          <dgm:chPref val="0"/>
          <dgm:bulletEnabled val="1"/>
        </dgm:varLst>
        <dgm:choose name="Name36">
          <dgm:if name="Name37" func="var" arg="dir" op="equ" val="norm">
            <dgm:alg type="tx">
              <dgm:param type="parTxLTRAlign" val="l"/>
              <dgm:param type="shpTxLTRAlignCh" val="l"/>
              <dgm:param type="parTxRTLAlign" val="l"/>
              <dgm:param type="shpTxRTLAlignCh" val="l"/>
              <dgm:param type="lnSpAfParP" val="10"/>
            </dgm:alg>
          </dgm:if>
          <dgm:else name="Name3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9" axis="ch ch" ptType="node node" st="1 3" cnt="1 1">
      <dgm:layoutNode name="Image3">
        <dgm:alg type="sp"/>
        <dgm:shape xmlns:r="http://schemas.openxmlformats.org/officeDocument/2006/relationships" r:blip="">
          <dgm:adjLst/>
        </dgm:shape>
        <dgm:presOf/>
        <dgm:constrLst/>
        <dgm:forEach name="Name40" ref="ImageRepeat"/>
      </dgm:layoutNode>
      <dgm:layoutNode name="Child3" styleLbl="revTx">
        <dgm:varLst>
          <dgm:chMax val="0"/>
          <dgm:chPref val="0"/>
          <dgm:bulletEnabled val="1"/>
        </dgm:varLst>
        <dgm:choose name="Name41">
          <dgm:if name="Name42" func="var" arg="dir" op="equ" val="norm">
            <dgm:alg type="tx">
              <dgm:param type="parTxLTRAlign" val="l"/>
              <dgm:param type="shpTxLTRAlignCh" val="l"/>
              <dgm:param type="parTxRTLAlign" val="l"/>
              <dgm:param type="shpTxRTLAlignCh" val="l"/>
              <dgm:param type="lnSpAfParP" val="10"/>
            </dgm:alg>
          </dgm:if>
          <dgm:else name="Name43">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4" axis="ch ch" ptType="node node" st="1 4" cnt="1 1">
      <dgm:layoutNode name="Image4">
        <dgm:alg type="sp"/>
        <dgm:shape xmlns:r="http://schemas.openxmlformats.org/officeDocument/2006/relationships" r:blip="">
          <dgm:adjLst/>
        </dgm:shape>
        <dgm:presOf/>
        <dgm:constrLst/>
        <dgm:forEach name="Name45" ref="ImageRepeat"/>
      </dgm:layoutNode>
      <dgm:layoutNode name="Child4" styleLbl="revTx">
        <dgm:varLst>
          <dgm:chMax val="0"/>
          <dgm:chPref val="0"/>
          <dgm:bulletEnabled val="1"/>
        </dgm:varLst>
        <dgm:choose name="Name46">
          <dgm:if name="Name47" func="var" arg="dir" op="equ" val="norm">
            <dgm:alg type="tx">
              <dgm:param type="parTxLTRAlign" val="l"/>
              <dgm:param type="shpTxLTRAlignCh" val="l"/>
              <dgm:param type="parTxRTLAlign" val="l"/>
              <dgm:param type="shpTxRTLAlignCh" val="l"/>
              <dgm:param type="lnSpAfParP" val="10"/>
            </dgm:alg>
          </dgm:if>
          <dgm:else name="Name48">
            <dgm:alg type="tx">
              <dgm:param type="parTxLTRAlign" val="r"/>
              <dgm:param type="shpTxLTRAlignCh" val="r"/>
              <dgm:param type="parTxRTLAlign" val="r"/>
              <dgm:param type="shpTxRTLAlignCh" val="r"/>
              <dgm:param type="lnSpAfParP" val="10"/>
            </dgm:alg>
          </dgm:else>
        </dgm:choose>
        <dgm:shape xmlns:r="http://schemas.openxmlformats.org/officeDocument/2006/relationships" type="rect" r:blip="">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extLst/>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extLst/>
          </a:lstStyle>
          <a:p>
            <a:fld id="{A8ADFD5B-A66C-449C-B6E8-FB716D07777D}" type="datetimeFigureOut">
              <a:rPr lang="en-US" smtClean="0"/>
              <a:pPr/>
              <a:t>4/27/2017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extLst/>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extLst/>
          </a:lstStyle>
          <a:p>
            <a:fld id="{CA5D3BF3-D352-46FC-8343-31F56E6730EA}" type="slidenum">
              <a:rPr lang="en-US" smtClean="0"/>
              <a:pPr/>
              <a:t>‹#›</a:t>
            </a:fld>
            <a:endParaRPr lang="en-US"/>
          </a:p>
        </p:txBody>
      </p:sp>
    </p:spTree>
    <p:extLst>
      <p:ext uri="{BB962C8B-B14F-4D97-AF65-F5344CB8AC3E}">
        <p14:creationId xmlns:p14="http://schemas.microsoft.com/office/powerpoint/2010/main" val="167686010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en-US" dirty="0"/>
          </a:p>
        </p:txBody>
      </p:sp>
      <p:sp>
        <p:nvSpPr>
          <p:cNvPr id="4" name="Rectangle 3"/>
          <p:cNvSpPr>
            <a:spLocks noGrp="1"/>
          </p:cNvSpPr>
          <p:nvPr>
            <p:ph type="sldNum" sz="quarter" idx="10"/>
          </p:nvPr>
        </p:nvSpPr>
        <p:spPr/>
        <p:txBody>
          <a:bodyPr/>
          <a:lstStyle/>
          <a:p>
            <a:fld id="{CA5D3BF3-D352-46FC-8343-31F56E6730EA}" type="slidenum">
              <a:rPr lang="en-US" smtClean="0"/>
              <a:pPr/>
              <a:t>1</a:t>
            </a:fld>
            <a:endParaRPr lang="en-US"/>
          </a:p>
        </p:txBody>
      </p:sp>
    </p:spTree>
    <p:extLst>
      <p:ext uri="{BB962C8B-B14F-4D97-AF65-F5344CB8AC3E}">
        <p14:creationId xmlns:p14="http://schemas.microsoft.com/office/powerpoint/2010/main" val="2361468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24</a:t>
            </a:fld>
            <a:endParaRPr lang="en-US"/>
          </a:p>
        </p:txBody>
      </p:sp>
    </p:spTree>
    <p:extLst>
      <p:ext uri="{BB962C8B-B14F-4D97-AF65-F5344CB8AC3E}">
        <p14:creationId xmlns:p14="http://schemas.microsoft.com/office/powerpoint/2010/main" val="30193826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federal standards, DOH requires that contractors maintain an adequate system of internal controls through the implementation of policies and procedures that include both accounting and administrative controls. These controls must: </a:t>
            </a:r>
          </a:p>
          <a:p>
            <a:pPr marL="228600" indent="-228600">
              <a:buAutoNum type="arabicPeriod"/>
            </a:pPr>
            <a:r>
              <a:rPr lang="en-US" dirty="0"/>
              <a:t>Safeguard assets from loss or misappropriation, </a:t>
            </a:r>
          </a:p>
          <a:p>
            <a:pPr marL="228600" indent="-228600">
              <a:buAutoNum type="arabicPeriod"/>
            </a:pPr>
            <a:r>
              <a:rPr lang="en-US" dirty="0"/>
              <a:t>Check the reliability of accounting data, </a:t>
            </a:r>
          </a:p>
          <a:p>
            <a:pPr marL="228600" indent="-228600">
              <a:buAutoNum type="arabicPeriod"/>
            </a:pPr>
            <a:r>
              <a:rPr lang="en-US" dirty="0"/>
              <a:t>Promote operational efficiency, and </a:t>
            </a:r>
          </a:p>
          <a:p>
            <a:pPr marL="228600" indent="-228600">
              <a:buAutoNum type="arabicPeriod"/>
            </a:pPr>
            <a:r>
              <a:rPr lang="en-US" dirty="0"/>
              <a:t>Encourage adherence to prescribed managerial policies.</a:t>
            </a:r>
          </a:p>
          <a:p>
            <a:endParaRPr lang="en-US" dirty="0"/>
          </a:p>
        </p:txBody>
      </p:sp>
      <p:sp>
        <p:nvSpPr>
          <p:cNvPr id="4" name="Slide Number Placeholder 3"/>
          <p:cNvSpPr>
            <a:spLocks noGrp="1"/>
          </p:cNvSpPr>
          <p:nvPr>
            <p:ph type="sldNum" sz="quarter" idx="10"/>
          </p:nvPr>
        </p:nvSpPr>
        <p:spPr/>
        <p:txBody>
          <a:bodyPr/>
          <a:lstStyle/>
          <a:p>
            <a:fld id="{4896EDA7-AE10-43F3-BB22-67404D03AF72}" type="slidenum">
              <a:rPr lang="en-US" smtClean="0"/>
              <a:pPr/>
              <a:t>25</a:t>
            </a:fld>
            <a:endParaRPr lang="en-US"/>
          </a:p>
        </p:txBody>
      </p:sp>
    </p:spTree>
    <p:extLst>
      <p:ext uri="{BB962C8B-B14F-4D97-AF65-F5344CB8AC3E}">
        <p14:creationId xmlns:p14="http://schemas.microsoft.com/office/powerpoint/2010/main" val="15040857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Your internal control system should provide reasonable assurance that: </a:t>
            </a:r>
          </a:p>
          <a:p>
            <a:pPr marL="228600" indent="-228600">
              <a:buAutoNum type="arabicPeriod"/>
            </a:pPr>
            <a:r>
              <a:rPr lang="en-US" sz="1200" kern="1200" dirty="0">
                <a:solidFill>
                  <a:schemeClr val="tx1"/>
                </a:solidFill>
                <a:effectLst/>
                <a:latin typeface="+mn-lt"/>
                <a:ea typeface="+mn-ea"/>
                <a:cs typeface="+mn-cs"/>
              </a:rPr>
              <a:t>Assets are safeguarded against loss from unauthorized use or disposition</a:t>
            </a:r>
          </a:p>
          <a:p>
            <a:pPr marL="228600" indent="-228600">
              <a:buAutoNum type="arabicPeriod"/>
            </a:pPr>
            <a:r>
              <a:rPr lang="en-US" sz="1200" kern="1200" dirty="0">
                <a:solidFill>
                  <a:schemeClr val="tx1"/>
                </a:solidFill>
                <a:effectLst/>
                <a:latin typeface="+mn-lt"/>
                <a:ea typeface="+mn-ea"/>
                <a:cs typeface="+mn-cs"/>
              </a:rPr>
              <a:t>Transactions are executed in accordance with management's general or specific authorization </a:t>
            </a:r>
          </a:p>
          <a:p>
            <a:pPr marL="228600" indent="-228600">
              <a:buAutoNum type="arabicPeriod"/>
            </a:pPr>
            <a:r>
              <a:rPr lang="en-US" sz="1200" kern="1200" dirty="0">
                <a:solidFill>
                  <a:schemeClr val="tx1"/>
                </a:solidFill>
                <a:effectLst/>
                <a:latin typeface="+mn-lt"/>
                <a:ea typeface="+mn-ea"/>
                <a:cs typeface="+mn-cs"/>
              </a:rPr>
              <a:t>Transactions are recorded properly to permit preparation of financial reports, and </a:t>
            </a:r>
          </a:p>
          <a:p>
            <a:pPr marL="228600" indent="-228600">
              <a:buAutoNum type="arabicPeriod"/>
            </a:pPr>
            <a:r>
              <a:rPr lang="en-US" sz="1200" kern="1200" dirty="0">
                <a:solidFill>
                  <a:schemeClr val="tx1"/>
                </a:solidFill>
                <a:effectLst/>
                <a:latin typeface="+mn-lt"/>
                <a:ea typeface="+mn-ea"/>
                <a:cs typeface="+mn-cs"/>
              </a:rPr>
              <a:t>There is an adequate separation of duties.</a:t>
            </a:r>
            <a:endParaRPr lang="en-US" dirty="0"/>
          </a:p>
          <a:p>
            <a:endParaRPr lang="en-US" dirty="0"/>
          </a:p>
        </p:txBody>
      </p:sp>
      <p:sp>
        <p:nvSpPr>
          <p:cNvPr id="4" name="Slide Number Placeholder 3"/>
          <p:cNvSpPr>
            <a:spLocks noGrp="1"/>
          </p:cNvSpPr>
          <p:nvPr>
            <p:ph type="sldNum" sz="quarter" idx="10"/>
          </p:nvPr>
        </p:nvSpPr>
        <p:spPr/>
        <p:txBody>
          <a:bodyPr/>
          <a:lstStyle/>
          <a:p>
            <a:fld id="{4896EDA7-AE10-43F3-BB22-67404D03AF72}" type="slidenum">
              <a:rPr lang="en-US" smtClean="0"/>
              <a:pPr/>
              <a:t>26</a:t>
            </a:fld>
            <a:endParaRPr lang="en-US"/>
          </a:p>
        </p:txBody>
      </p:sp>
    </p:spTree>
    <p:extLst>
      <p:ext uri="{BB962C8B-B14F-4D97-AF65-F5344CB8AC3E}">
        <p14:creationId xmlns:p14="http://schemas.microsoft.com/office/powerpoint/2010/main" val="1250017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To demonstrate the difference between a policy, a procedure, and a control, keep in mind the following. Policy is what you do. Procedure is how you do it. Internal Control is how you ensure that the Policy is completed in accordance with established Procedure.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When non-compliance is noted during a review, this may be an indication that the organization’s Policies, Procedures, and/or Internal Controls are weak or ineffective. Corrective Action will often include revisions to current processes.</a:t>
            </a:r>
          </a:p>
          <a:p>
            <a:endParaRPr lang="en-US" dirty="0"/>
          </a:p>
        </p:txBody>
      </p:sp>
      <p:sp>
        <p:nvSpPr>
          <p:cNvPr id="4" name="Slide Number Placeholder 3"/>
          <p:cNvSpPr>
            <a:spLocks noGrp="1"/>
          </p:cNvSpPr>
          <p:nvPr>
            <p:ph type="sldNum" sz="quarter" idx="10"/>
          </p:nvPr>
        </p:nvSpPr>
        <p:spPr/>
        <p:txBody>
          <a:bodyPr/>
          <a:lstStyle/>
          <a:p>
            <a:fld id="{4896EDA7-AE10-43F3-BB22-67404D03AF72}" type="slidenum">
              <a:rPr lang="en-US" smtClean="0"/>
              <a:pPr/>
              <a:t>29</a:t>
            </a:fld>
            <a:endParaRPr lang="en-US"/>
          </a:p>
        </p:txBody>
      </p:sp>
    </p:spTree>
    <p:extLst>
      <p:ext uri="{BB962C8B-B14F-4D97-AF65-F5344CB8AC3E}">
        <p14:creationId xmlns:p14="http://schemas.microsoft.com/office/powerpoint/2010/main" val="3134823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896EDA7-AE10-43F3-BB22-67404D03AF72}" type="slidenum">
              <a:rPr lang="en-US" smtClean="0"/>
              <a:pPr/>
              <a:t>16</a:t>
            </a:fld>
            <a:endParaRPr lang="en-US"/>
          </a:p>
        </p:txBody>
      </p:sp>
    </p:spTree>
    <p:extLst>
      <p:ext uri="{BB962C8B-B14F-4D97-AF65-F5344CB8AC3E}">
        <p14:creationId xmlns:p14="http://schemas.microsoft.com/office/powerpoint/2010/main" val="40133986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Accounting is the systematic and comprehensive recording of financial transactions pertaining to a business. Accounting also refers to the process of summarizing, analyzing and reporting these transactions.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CCFP contractors must be able to account for all CCFP funds.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federal regulations for the Child and Adult Care Food program, Title 7 CFR Part 226, requires new and existing contractors to meet three specific performance standards directly related to the financial management and accounting of the program.</a:t>
            </a:r>
          </a:p>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17</a:t>
            </a:fld>
            <a:endParaRPr lang="en-US"/>
          </a:p>
        </p:txBody>
      </p:sp>
    </p:spTree>
    <p:extLst>
      <p:ext uri="{BB962C8B-B14F-4D97-AF65-F5344CB8AC3E}">
        <p14:creationId xmlns:p14="http://schemas.microsoft.com/office/powerpoint/2010/main" val="2891570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200" kern="1200" dirty="0">
                <a:solidFill>
                  <a:schemeClr val="tx1"/>
                </a:solidFill>
                <a:effectLst/>
                <a:latin typeface="+mn-lt"/>
                <a:ea typeface="+mn-ea"/>
                <a:cs typeface="+mn-cs"/>
              </a:rPr>
              <a:t>Compliance with the VCA performance standards is required of both applicants to the program and existing contractors. </a:t>
            </a:r>
          </a:p>
          <a:p>
            <a:endParaRPr lang="en-US" sz="1200" kern="1200" dirty="0">
              <a:solidFill>
                <a:schemeClr val="tx1"/>
              </a:solidFill>
              <a:effectLst/>
              <a:latin typeface="+mn-lt"/>
              <a:ea typeface="+mn-ea"/>
              <a:cs typeface="+mn-cs"/>
            </a:endParaRPr>
          </a:p>
          <a:p>
            <a:pPr marL="0" marR="0">
              <a:lnSpc>
                <a:spcPct val="115000"/>
              </a:lnSpc>
              <a:spcBef>
                <a:spcPts val="0"/>
              </a:spcBef>
              <a:spcAft>
                <a:spcPts val="10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VCA is an acronym. Each letter represents one of the three federal performance standards. </a:t>
            </a:r>
          </a:p>
          <a:p>
            <a:pPr marL="0" marR="0">
              <a:lnSpc>
                <a:spcPct val="115000"/>
              </a:lnSpc>
              <a:spcBef>
                <a:spcPts val="0"/>
              </a:spcBef>
              <a:spcAft>
                <a:spcPts val="10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V is for viability. The first performance standard is Financially Viability. The prospective or renewing contractor must have the financial resources to meet all of the Program’s requirements. </a:t>
            </a:r>
          </a:p>
          <a:p>
            <a:pPr marL="0" marR="0">
              <a:lnSpc>
                <a:spcPct val="115000"/>
              </a:lnSpc>
              <a:spcBef>
                <a:spcPts val="0"/>
              </a:spcBef>
              <a:spcAft>
                <a:spcPts val="10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C is for capability. The second performance standard is Administrative Capability. The prospective or renewing contractor must have the staffing and expertise to meet all of the Program’s requirements.</a:t>
            </a:r>
          </a:p>
          <a:p>
            <a:pPr marL="0" marR="0">
              <a:lnSpc>
                <a:spcPct val="115000"/>
              </a:lnSpc>
              <a:spcBef>
                <a:spcPts val="0"/>
              </a:spcBef>
              <a:spcAft>
                <a:spcPts val="10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A is for accountability. The third performance standard is Program Accountability. The prospective or renewing contractor must have in place internal controls to assure that Program funds for meals and administrative expenses are properly spent.</a:t>
            </a:r>
          </a:p>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18</a:t>
            </a:fld>
            <a:endParaRPr lang="en-US"/>
          </a:p>
        </p:txBody>
      </p:sp>
    </p:spTree>
    <p:extLst>
      <p:ext uri="{BB962C8B-B14F-4D97-AF65-F5344CB8AC3E}">
        <p14:creationId xmlns:p14="http://schemas.microsoft.com/office/powerpoint/2010/main" val="669984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that compliance with these standards must be current, not anticipated or proposed for future operations. Organizations applying to participate in the program must meet these standards at the time of application. Existing contractors must remain in compliance with these standards.</a:t>
            </a:r>
          </a:p>
          <a:p>
            <a:endParaRPr lang="en-US" dirty="0"/>
          </a:p>
        </p:txBody>
      </p:sp>
      <p:sp>
        <p:nvSpPr>
          <p:cNvPr id="4" name="Slide Number Placeholder 3"/>
          <p:cNvSpPr>
            <a:spLocks noGrp="1"/>
          </p:cNvSpPr>
          <p:nvPr>
            <p:ph type="sldNum" sz="quarter" idx="10"/>
          </p:nvPr>
        </p:nvSpPr>
        <p:spPr/>
        <p:txBody>
          <a:bodyPr/>
          <a:lstStyle/>
          <a:p>
            <a:fld id="{4896EDA7-AE10-43F3-BB22-67404D03AF72}" type="slidenum">
              <a:rPr lang="en-US" smtClean="0"/>
              <a:pPr/>
              <a:t>19</a:t>
            </a:fld>
            <a:endParaRPr lang="en-US"/>
          </a:p>
        </p:txBody>
      </p:sp>
    </p:spTree>
    <p:extLst>
      <p:ext uri="{BB962C8B-B14F-4D97-AF65-F5344CB8AC3E}">
        <p14:creationId xmlns:p14="http://schemas.microsoft.com/office/powerpoint/2010/main" val="2157921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the review of an organization’s compliance with the VCA standards, the federal regulations require the following items be assessed. For financial viability the assessment will include demonstration of need, recruitment, adequate fiscal resources, financial history and trends, budget, revenue and expenses. B</a:t>
            </a:r>
            <a:r>
              <a:rPr lang="en-US" sz="1200" kern="1200" baseline="0" dirty="0">
                <a:solidFill>
                  <a:schemeClr val="tx1"/>
                </a:solidFill>
                <a:effectLst/>
                <a:latin typeface="+mn-lt"/>
                <a:ea typeface="+mn-ea"/>
                <a:cs typeface="+mn-cs"/>
              </a:rPr>
              <a:t>ank records, tax returns, and audits are examples of documents that may be required as part of this assessment.</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administrative capability review will include an assessment of appropriate &amp; effective management practices, adequate number &amp; type of staff, written policies &amp; procedures, and recordkeeping. Organizational</a:t>
            </a:r>
            <a:r>
              <a:rPr lang="en-US" sz="1200" kern="1200" baseline="0" dirty="0">
                <a:solidFill>
                  <a:schemeClr val="tx1"/>
                </a:solidFill>
                <a:effectLst/>
                <a:latin typeface="+mn-lt"/>
                <a:ea typeface="+mn-ea"/>
                <a:cs typeface="+mn-cs"/>
              </a:rPr>
              <a:t> charts, job descriptions, operational manuals and employee handbooks are examples of documents that may be required as part of this assessment.</a:t>
            </a:r>
          </a:p>
          <a:p>
            <a:endParaRPr lang="en-US" dirty="0"/>
          </a:p>
        </p:txBody>
      </p:sp>
      <p:sp>
        <p:nvSpPr>
          <p:cNvPr id="4" name="Slide Number Placeholder 3"/>
          <p:cNvSpPr>
            <a:spLocks noGrp="1"/>
          </p:cNvSpPr>
          <p:nvPr>
            <p:ph type="sldNum" sz="quarter" idx="10"/>
          </p:nvPr>
        </p:nvSpPr>
        <p:spPr/>
        <p:txBody>
          <a:bodyPr/>
          <a:lstStyle/>
          <a:p>
            <a:fld id="{4896EDA7-AE10-43F3-BB22-67404D03AF72}" type="slidenum">
              <a:rPr lang="en-US" smtClean="0"/>
              <a:pPr/>
              <a:t>20</a:t>
            </a:fld>
            <a:endParaRPr lang="en-US"/>
          </a:p>
        </p:txBody>
      </p:sp>
    </p:spTree>
    <p:extLst>
      <p:ext uri="{BB962C8B-B14F-4D97-AF65-F5344CB8AC3E}">
        <p14:creationId xmlns:p14="http://schemas.microsoft.com/office/powerpoint/2010/main" val="32577544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 the review of an organization’s compliance with the VCA standards, the federal regulations require the following items be assessed. For financial viability the assessment will include demonstration of need, recruitment, adequate fiscal resources, financial history and trends, budget, revenue and expenses. B</a:t>
            </a:r>
            <a:r>
              <a:rPr lang="en-US" sz="1200" kern="1200" baseline="0" dirty="0">
                <a:solidFill>
                  <a:schemeClr val="tx1"/>
                </a:solidFill>
                <a:effectLst/>
                <a:latin typeface="+mn-lt"/>
                <a:ea typeface="+mn-ea"/>
                <a:cs typeface="+mn-cs"/>
              </a:rPr>
              <a:t>ank records, tax returns, and audits are examples of documents that may be required as part of this assessment.</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administrative capability review will include an assessment of appropriate &amp; effective management practices, adequate number &amp; type of staff, written policies &amp; procedures, and recordkeeping. Organizational</a:t>
            </a:r>
            <a:r>
              <a:rPr lang="en-US" sz="1200" kern="1200" baseline="0" dirty="0">
                <a:solidFill>
                  <a:schemeClr val="tx1"/>
                </a:solidFill>
                <a:effectLst/>
                <a:latin typeface="+mn-lt"/>
                <a:ea typeface="+mn-ea"/>
                <a:cs typeface="+mn-cs"/>
              </a:rPr>
              <a:t> charts, job descriptions, operational manuals and employee handbooks are examples of documents that may be required as part of this assessment.</a:t>
            </a:r>
          </a:p>
          <a:p>
            <a:endParaRPr lang="en-US" dirty="0"/>
          </a:p>
        </p:txBody>
      </p:sp>
      <p:sp>
        <p:nvSpPr>
          <p:cNvPr id="4" name="Slide Number Placeholder 3"/>
          <p:cNvSpPr>
            <a:spLocks noGrp="1"/>
          </p:cNvSpPr>
          <p:nvPr>
            <p:ph type="sldNum" sz="quarter" idx="10"/>
          </p:nvPr>
        </p:nvSpPr>
        <p:spPr/>
        <p:txBody>
          <a:bodyPr/>
          <a:lstStyle/>
          <a:p>
            <a:fld id="{4896EDA7-AE10-43F3-BB22-67404D03AF72}" type="slidenum">
              <a:rPr lang="en-US" smtClean="0"/>
              <a:pPr/>
              <a:t>21</a:t>
            </a:fld>
            <a:endParaRPr lang="en-US"/>
          </a:p>
        </p:txBody>
      </p:sp>
    </p:spTree>
    <p:extLst>
      <p:ext uri="{BB962C8B-B14F-4D97-AF65-F5344CB8AC3E}">
        <p14:creationId xmlns:p14="http://schemas.microsoft.com/office/powerpoint/2010/main" val="79190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For program accountability the assessment will include written internal controls, sufficient funding sources, staffing, and recordkeeping. The organization’s written internal controls, as well as its financial and accounting manuals may be required as part of this assessment.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federal regulations direct the State Agency to ensure compliance with the VCA standards. Per the regulations, “In ensuring compliance with these performance standards, the State agency should use its discretion in determining whether the institution's application, in conjunction with its past performance in CACFP, establishes to the State agency's satisfaction that the institution meets the performance standards.” </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See 226.6 (b)(1)(xviii) and 226.6 (b)(2)(vii) – Compliance with Performance Standards, for reference. </a:t>
            </a:r>
            <a:endParaRPr lang="en-US" dirty="0"/>
          </a:p>
          <a:p>
            <a:endParaRPr lang="en-US" dirty="0"/>
          </a:p>
        </p:txBody>
      </p:sp>
      <p:sp>
        <p:nvSpPr>
          <p:cNvPr id="4" name="Slide Number Placeholder 3"/>
          <p:cNvSpPr>
            <a:spLocks noGrp="1"/>
          </p:cNvSpPr>
          <p:nvPr>
            <p:ph type="sldNum" sz="quarter" idx="10"/>
          </p:nvPr>
        </p:nvSpPr>
        <p:spPr/>
        <p:txBody>
          <a:bodyPr/>
          <a:lstStyle/>
          <a:p>
            <a:fld id="{CA5D3BF3-D352-46FC-8343-31F56E6730EA}" type="slidenum">
              <a:rPr lang="en-US" smtClean="0"/>
              <a:pPr/>
              <a:t>22</a:t>
            </a:fld>
            <a:endParaRPr lang="en-US"/>
          </a:p>
        </p:txBody>
      </p:sp>
    </p:spTree>
    <p:extLst>
      <p:ext uri="{BB962C8B-B14F-4D97-AF65-F5344CB8AC3E}">
        <p14:creationId xmlns:p14="http://schemas.microsoft.com/office/powerpoint/2010/main" val="3658018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Internal Controls are the policies, procedures, and organizational structure of an institution designed to reasonably assure that: (a) The Program achieves its intended result; (b) Program resources are used in a manner that protects against fraud, abuse, and mismanagement and in accordance with law, regulations, and guidance; and (c) Timely and reliable Program information is obtained, maintained, reported, and used for decision-making.</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Internal Controls are a process, implemented by a non-Federal entity, designed to provide reasonable assurance regarding the achievement of objectives in the following categories: (a) Effectiveness and efficiency of operations; (b) Reliability of reporting for internal and external use; and (c) Compliance with applicable laws and regulations.</a:t>
            </a:r>
          </a:p>
          <a:p>
            <a:r>
              <a:rPr lang="en-US" sz="1200" b="0" kern="1200" dirty="0">
                <a:solidFill>
                  <a:schemeClr val="tx1"/>
                </a:solidFill>
                <a:effectLst/>
                <a:latin typeface="+mn-lt"/>
                <a:ea typeface="+mn-ea"/>
                <a:cs typeface="+mn-cs"/>
              </a:rPr>
              <a:t>Controls</a:t>
            </a:r>
            <a:endParaRPr lang="en-US" b="0" dirty="0"/>
          </a:p>
        </p:txBody>
      </p:sp>
      <p:sp>
        <p:nvSpPr>
          <p:cNvPr id="4" name="Slide Number Placeholder 3"/>
          <p:cNvSpPr>
            <a:spLocks noGrp="1"/>
          </p:cNvSpPr>
          <p:nvPr>
            <p:ph type="sldNum" sz="quarter" idx="10"/>
          </p:nvPr>
        </p:nvSpPr>
        <p:spPr/>
        <p:txBody>
          <a:bodyPr/>
          <a:lstStyle/>
          <a:p>
            <a:fld id="{4896EDA7-AE10-43F3-BB22-67404D03AF72}" type="slidenum">
              <a:rPr lang="en-US" smtClean="0"/>
              <a:pPr/>
              <a:t>23</a:t>
            </a:fld>
            <a:endParaRPr lang="en-US"/>
          </a:p>
        </p:txBody>
      </p:sp>
    </p:spTree>
    <p:extLst>
      <p:ext uri="{BB962C8B-B14F-4D97-AF65-F5344CB8AC3E}">
        <p14:creationId xmlns:p14="http://schemas.microsoft.com/office/powerpoint/2010/main" val="955869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Subtitle 8"/>
          <p:cNvSpPr>
            <a:spLocks noGrp="1"/>
          </p:cNvSpPr>
          <p:nvPr>
            <p:ph type="subTitle" idx="1"/>
          </p:nvPr>
        </p:nvSpPr>
        <p:spPr>
          <a:xfrm>
            <a:off x="2362200" y="4537528"/>
            <a:ext cx="6515100" cy="514350"/>
          </a:xfrm>
        </p:spPr>
        <p:txBody>
          <a:bodyPr anchor="ctr"/>
          <a:lstStyle>
            <a:lvl1pPr marL="0" indent="0" algn="l" eaLnBrk="1" latinLnBrk="0" hangingPunct="1">
              <a:buNone/>
              <a:defRPr kumimoji="0" sz="2800">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1" hangingPunct="1"/>
            <a:r>
              <a:rPr lang="en-US"/>
              <a:t>Click to edit Master subtitle style</a:t>
            </a:r>
            <a:endParaRPr/>
          </a:p>
        </p:txBody>
      </p:sp>
      <p:sp>
        <p:nvSpPr>
          <p:cNvPr id="28" name="Date Placeholder 27"/>
          <p:cNvSpPr>
            <a:spLocks noGrp="1"/>
          </p:cNvSpPr>
          <p:nvPr>
            <p:ph type="dt" sz="half" idx="10"/>
          </p:nvPr>
        </p:nvSpPr>
        <p:spPr>
          <a:xfrm>
            <a:off x="76200" y="4551524"/>
            <a:ext cx="2057400" cy="514350"/>
          </a:xfrm>
        </p:spPr>
        <p:txBody>
          <a:bodyPr>
            <a:noAutofit/>
          </a:bodyPr>
          <a:lstStyle>
            <a:lvl1pPr algn="ctr" eaLnBrk="1" latinLnBrk="0" hangingPunct="1">
              <a:defRPr kumimoji="0" sz="2000">
                <a:solidFill>
                  <a:srgbClr val="FFFFFF"/>
                </a:solidFill>
              </a:defRPr>
            </a:lvl1pPr>
            <a:extLst/>
          </a:lstStyle>
          <a:p>
            <a:pPr algn="ctr"/>
            <a:fld id="{047E157E-8DCB-4F70-A0AF-5EB586A91DD4}" type="datetime1">
              <a:rPr kumimoji="0" lang="en-US" smtClean="0">
                <a:solidFill>
                  <a:srgbClr val="FFFFFF"/>
                </a:solidFill>
              </a:rPr>
              <a:pPr algn="ctr"/>
              <a:t>4/27/2017</a:t>
            </a:fld>
            <a:endParaRPr kumimoji="0" lang="en-US"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eaLnBrk="1" latinLnBrk="0" hangingPunct="1">
              <a:defRPr kumimoji="0">
                <a:solidFill>
                  <a:schemeClr val="tx2"/>
                </a:solidFill>
              </a:defRPr>
            </a:lvl1pPr>
            <a:extLst/>
          </a:lstStyle>
          <a:p>
            <a:pPr algn="r"/>
            <a:endParaRPr kumimoji="0" lang="en-US"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eaLnBrk="1" latinLnBrk="0" hangingPunct="1">
              <a:defRPr kumimoji="0">
                <a:solidFill>
                  <a:schemeClr val="tx2"/>
                </a:solidFill>
              </a:defRPr>
            </a:lvl1pPr>
            <a:extLst/>
          </a:lstStyle>
          <a:p>
            <a:fld id="{8F82E0A0-C266-4798-8C8F-B9F91E9DA37E}" type="slidenum">
              <a:rPr kumimoji="0" lang="en-US" smtClean="0">
                <a:solidFill>
                  <a:schemeClr val="tx2"/>
                </a:solidFill>
              </a:rPr>
              <a:pPr/>
              <a:t>‹#›</a:t>
            </a:fld>
            <a:endParaRPr kumimoji="0" lang="en-US"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eaLnBrk="1" latinLnBrk="0" hangingPunct="1">
              <a:defRPr kumimoji="0" cap="all" baseline="0"/>
            </a:lvl1pPr>
            <a:extLst/>
          </a:lstStyle>
          <a:p>
            <a:pPr eaLnBrk="1" latinLnBrk="1" hangingPunct="1"/>
            <a:r>
              <a:rPr lang="en-US"/>
              <a:t>Click to edit Master title style</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eaLnBrk="1" latinLnBrk="1" hangingPunct="1"/>
            <a:r>
              <a:rPr lang="en-US"/>
              <a:t>Click to edit Master title style</a:t>
            </a:r>
            <a:endParaRPr/>
          </a:p>
        </p:txBody>
      </p:sp>
      <p:sp>
        <p:nvSpPr>
          <p:cNvPr id="3" name="Rectangle 2"/>
          <p:cNvSpPr>
            <a:spLocks noGrp="1"/>
          </p:cNvSpPr>
          <p:nvPr>
            <p:ph type="dt" sz="half" idx="10"/>
          </p:nvPr>
        </p:nvSpPr>
        <p:spPr/>
        <p:txBody>
          <a:bodyPr/>
          <a:lstStyle/>
          <a:p>
            <a:fld id="{E4606EA6-EFEA-4C30-9264-4F9291A5780D}" type="datetime1">
              <a:rPr kumimoji="0" lang="en-US" smtClean="0"/>
              <a:pPr/>
              <a:t>4/27/2017</a:t>
            </a:fld>
            <a:endParaRPr kumimoji="0" lang="en-US"/>
          </a:p>
        </p:txBody>
      </p:sp>
      <p:sp>
        <p:nvSpPr>
          <p:cNvPr id="4" name="Rectangle 3"/>
          <p:cNvSpPr>
            <a:spLocks noGrp="1"/>
          </p:cNvSpPr>
          <p:nvPr>
            <p:ph type="ftr" sz="quarter" idx="11"/>
          </p:nvPr>
        </p:nvSpPr>
        <p:spPr/>
        <p:txBody>
          <a:bodyPr/>
          <a:lstStyle/>
          <a:p>
            <a:endParaRPr kumimoji="0" lang="en-US"/>
          </a:p>
        </p:txBody>
      </p:sp>
      <p:sp>
        <p:nvSpPr>
          <p:cNvPr id="5" name="Rectangle 4"/>
          <p:cNvSpPr>
            <a:spLocks noGrp="1"/>
          </p:cNvSpPr>
          <p:nvPr>
            <p:ph type="sldNum" sz="quarter" idx="12"/>
          </p:nvPr>
        </p:nvSpPr>
        <p:spPr/>
        <p:txBody>
          <a:bodyPr/>
          <a:lstStyle/>
          <a:p>
            <a:pPr algn="ctr"/>
            <a:fld id="{8F82E0A0-C266-4798-8C8F-B9F91E9DA37E}" type="slidenum">
              <a:rPr kumimoji="0" lang="en-US" sz="1400" b="1" smtClean="0">
                <a:solidFill>
                  <a:srgbClr val="FFFFFF"/>
                </a:solidFill>
              </a:rPr>
              <a:pPr algn="ctr"/>
              <a:t>‹#›</a:t>
            </a:fld>
            <a:endParaRPr kumimoji="0" lang="en-US"/>
          </a:p>
        </p:txBody>
      </p:sp>
      <p:sp>
        <p:nvSpPr>
          <p:cNvPr id="7" name="Rectangle 6"/>
          <p:cNvSpPr>
            <a:spLocks noGrp="1"/>
          </p:cNvSpPr>
          <p:nvPr>
            <p:ph sz="quarter" idx="13"/>
          </p:nvPr>
        </p:nvSpPr>
        <p:spPr>
          <a:xfrm>
            <a:off x="609600" y="1352550"/>
            <a:ext cx="8153400" cy="3276600"/>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eaLnBrk="1" latinLnBrk="0" hangingPunct="1">
              <a:buNone/>
              <a:defRPr kumimoji="0" sz="2800">
                <a:solidFill>
                  <a:schemeClr val="tx2"/>
                </a:solidFill>
              </a:defRPr>
            </a:lvl1pPr>
            <a:lvl2pPr eaLnBrk="1" latinLnBrk="0" hangingPunct="1">
              <a:buNone/>
              <a:defRPr kumimoji="0" sz="1800">
                <a:solidFill>
                  <a:schemeClr val="tx1">
                    <a:tint val="75000"/>
                  </a:schemeClr>
                </a:solidFill>
              </a:defRPr>
            </a:lvl2pPr>
            <a:lvl3pPr eaLnBrk="1" latinLnBrk="0" hangingPunct="1">
              <a:buNone/>
              <a:defRPr kumimoji="0" sz="1600">
                <a:solidFill>
                  <a:schemeClr val="tx1">
                    <a:tint val="75000"/>
                  </a:schemeClr>
                </a:solidFill>
              </a:defRPr>
            </a:lvl3pPr>
            <a:lvl4pPr eaLnBrk="1" latinLnBrk="0" hangingPunct="1">
              <a:buNone/>
              <a:defRPr kumimoji="0" sz="1400">
                <a:solidFill>
                  <a:schemeClr val="tx1">
                    <a:tint val="75000"/>
                  </a:schemeClr>
                </a:solidFill>
              </a:defRPr>
            </a:lvl4pPr>
            <a:lvl5pPr eaLnBrk="1" latinLnBrk="0" hangingPunct="1">
              <a:buNone/>
              <a:defRPr kumimoji="0" sz="1400">
                <a:solidFill>
                  <a:schemeClr val="tx1">
                    <a:tint val="75000"/>
                  </a:schemeClr>
                </a:solidFill>
              </a:defRPr>
            </a:lvl5pPr>
            <a:extLst/>
          </a:lstStyle>
          <a:p>
            <a:pPr lvl="0" eaLnBrk="1" latinLnBrk="1" hangingPunct="1"/>
            <a:r>
              <a:rPr lang="en-US"/>
              <a:t>Edit Master text styles</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 name="Title 1"/>
          <p:cNvSpPr>
            <a:spLocks noGrp="1"/>
          </p:cNvSpPr>
          <p:nvPr>
            <p:ph type="title" hasCustomPrompt="1"/>
          </p:nvPr>
        </p:nvSpPr>
        <p:spPr>
          <a:xfrm>
            <a:off x="1371600" y="1200150"/>
            <a:ext cx="7620000" cy="742950"/>
          </a:xfrm>
        </p:spPr>
        <p:txBody>
          <a:bodyPr/>
          <a:lstStyle>
            <a:lvl1pPr algn="l" eaLnBrk="1" latinLnBrk="0" hangingPunct="1">
              <a:buNone/>
              <a:defRPr kumimoji="0" sz="4400" b="0" cap="none">
                <a:solidFill>
                  <a:srgbClr val="FFFFFF"/>
                </a:solidFill>
              </a:defRPr>
            </a:lvl1pPr>
            <a:extLst/>
          </a:lstStyle>
          <a:p>
            <a:r>
              <a:rPr kumimoji="0" lang="en-US" dirty="0"/>
              <a:t>Click to edit master title style</a:t>
            </a:r>
          </a:p>
        </p:txBody>
      </p:sp>
      <p:sp>
        <p:nvSpPr>
          <p:cNvPr id="12" name="Date Placeholder 11"/>
          <p:cNvSpPr>
            <a:spLocks noGrp="1"/>
          </p:cNvSpPr>
          <p:nvPr>
            <p:ph type="dt" sz="half" idx="10"/>
          </p:nvPr>
        </p:nvSpPr>
        <p:spPr/>
        <p:txBody>
          <a:bodyPr/>
          <a:lstStyle/>
          <a:p>
            <a:fld id="{6FCF9F07-3BC7-4570-B054-79111B0A380C}" type="datetime1">
              <a:rPr kumimoji="0" lang="en-US" smtClean="0"/>
              <a:pPr/>
              <a:t>4/27/2017</a:t>
            </a:fld>
            <a:endParaRPr kumimoji="0" lang="en-US"/>
          </a:p>
        </p:txBody>
      </p:sp>
      <p:sp>
        <p:nvSpPr>
          <p:cNvPr id="13" name="Slide Number Placeholder 12"/>
          <p:cNvSpPr>
            <a:spLocks noGrp="1"/>
          </p:cNvSpPr>
          <p:nvPr>
            <p:ph type="sldNum" sz="quarter" idx="11"/>
          </p:nvPr>
        </p:nvSpPr>
        <p:spPr>
          <a:xfrm>
            <a:off x="0" y="1314450"/>
            <a:ext cx="1295400" cy="526257"/>
          </a:xfrm>
        </p:spPr>
        <p:txBody>
          <a:bodyPr>
            <a:noAutofit/>
          </a:bodyPr>
          <a:lstStyle>
            <a:lvl1pPr eaLnBrk="1" latinLnBrk="0" hangingPunct="1">
              <a:defRPr kumimoji="0" sz="2400">
                <a:solidFill>
                  <a:srgbClr val="FFFFFF"/>
                </a:solidFill>
              </a:defRPr>
            </a:lvl1pPr>
            <a:extLst/>
          </a:lstStyle>
          <a:p>
            <a:pPr algn="ctr"/>
            <a:fld id="{8F82E0A0-C266-4798-8C8F-B9F91E9DA37E}" type="slidenum">
              <a:rPr kumimoji="0" lang="en-US" sz="2400" b="1" smtClean="0">
                <a:solidFill>
                  <a:srgbClr val="FFFFFF"/>
                </a:solidFill>
              </a:rPr>
              <a:pPr algn="ctr"/>
              <a:t>‹#›</a:t>
            </a:fld>
            <a:endParaRPr kumimoji="0" lang="en-US" sz="2400" dirty="0">
              <a:solidFill>
                <a:srgbClr val="FFFFFF"/>
              </a:solidFill>
            </a:endParaRPr>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1" hangingPunct="1"/>
            <a:r>
              <a:rPr lang="en-US"/>
              <a:t>Click to edit Master title style</a:t>
            </a:r>
            <a:endParaRPr/>
          </a:p>
        </p:txBody>
      </p:sp>
      <p:sp>
        <p:nvSpPr>
          <p:cNvPr id="9" name="Content Placeholder 8"/>
          <p:cNvSpPr>
            <a:spLocks noGrp="1"/>
          </p:cNvSpPr>
          <p:nvPr>
            <p:ph sz="quarter" idx="13"/>
          </p:nvPr>
        </p:nvSpPr>
        <p:spPr>
          <a:xfrm>
            <a:off x="609600" y="1352551"/>
            <a:ext cx="3886200" cy="3268624"/>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1" name="Content Placeholder 10"/>
          <p:cNvSpPr>
            <a:spLocks noGrp="1"/>
          </p:cNvSpPr>
          <p:nvPr>
            <p:ph sz="quarter" idx="14"/>
          </p:nvPr>
        </p:nvSpPr>
        <p:spPr>
          <a:xfrm>
            <a:off x="4844901" y="1352549"/>
            <a:ext cx="3886200" cy="3268625"/>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8" name="Date Placeholder 7"/>
          <p:cNvSpPr>
            <a:spLocks noGrp="1"/>
          </p:cNvSpPr>
          <p:nvPr>
            <p:ph type="dt" sz="half" idx="15"/>
          </p:nvPr>
        </p:nvSpPr>
        <p:spPr/>
        <p:txBody>
          <a:bodyPr rtlCol="0"/>
          <a:lstStyle/>
          <a:p>
            <a:fld id="{E4606EA6-EFEA-4C30-9264-4F9291A5780D}" type="datetime1">
              <a:rPr kumimoji="0" lang="en-US" smtClean="0"/>
              <a:pPr/>
              <a:t>4/27/2017</a:t>
            </a:fld>
            <a:endParaRPr kumimoji="0" lang="en-US"/>
          </a:p>
        </p:txBody>
      </p:sp>
      <p:sp>
        <p:nvSpPr>
          <p:cNvPr id="10" name="Slide Number Placeholder 9"/>
          <p:cNvSpPr>
            <a:spLocks noGrp="1"/>
          </p:cNvSpPr>
          <p:nvPr>
            <p:ph type="sldNum" sz="quarter" idx="16"/>
          </p:nvPr>
        </p:nvSpPr>
        <p:spPr/>
        <p:txBody>
          <a:bodyPr rtlCol="0"/>
          <a:lstStyle/>
          <a:p>
            <a:pPr algn="ctr"/>
            <a:fld id="{8F82E0A0-C266-4798-8C8F-B9F91E9DA37E}" type="slidenum">
              <a:rPr kumimoji="0" lang="en-US" sz="1400" b="1" smtClean="0">
                <a:solidFill>
                  <a:srgbClr val="FFFFFF"/>
                </a:solidFill>
              </a:rPr>
              <a:pPr algn="ctr"/>
              <a:t>‹#›</a:t>
            </a:fld>
            <a:endParaRPr kumimoji="0" lang="en-US"/>
          </a:p>
        </p:txBody>
      </p:sp>
      <p:sp>
        <p:nvSpPr>
          <p:cNvPr id="12" name="Footer Placeholder 11"/>
          <p:cNvSpPr>
            <a:spLocks noGrp="1"/>
          </p:cNvSpPr>
          <p:nvPr>
            <p:ph type="ftr" sz="quarter" idx="17"/>
          </p:nvPr>
        </p:nvSpPr>
        <p:spPr/>
        <p:txBody>
          <a:bodyPr rtlCol="0"/>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eaLnBrk="1" latinLnBrk="0" hangingPunct="1">
              <a:defRPr kumimoji="0"/>
            </a:lvl1pPr>
            <a:extLst/>
          </a:lstStyle>
          <a:p>
            <a:pPr eaLnBrk="1" latinLnBrk="1" hangingPunct="1"/>
            <a:r>
              <a:rPr lang="en-US"/>
              <a:t>Click to edit Master title style</a:t>
            </a:r>
            <a:endParaRPr/>
          </a:p>
        </p:txBody>
      </p:sp>
      <p:sp>
        <p:nvSpPr>
          <p:cNvPr id="11" name="Content Placeholder 10"/>
          <p:cNvSpPr>
            <a:spLocks noGrp="1"/>
          </p:cNvSpPr>
          <p:nvPr>
            <p:ph sz="quarter" idx="13"/>
          </p:nvPr>
        </p:nvSpPr>
        <p:spPr>
          <a:xfrm>
            <a:off x="609600" y="1919818"/>
            <a:ext cx="3886200" cy="2628900"/>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3" name="Content Placeholder 12"/>
          <p:cNvSpPr>
            <a:spLocks noGrp="1"/>
          </p:cNvSpPr>
          <p:nvPr>
            <p:ph sz="quarter" idx="14"/>
          </p:nvPr>
        </p:nvSpPr>
        <p:spPr>
          <a:xfrm>
            <a:off x="4800600" y="1919818"/>
            <a:ext cx="3886200" cy="2628900"/>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
        <p:nvSpPr>
          <p:cNvPr id="10" name="Date Placeholder 9"/>
          <p:cNvSpPr>
            <a:spLocks noGrp="1"/>
          </p:cNvSpPr>
          <p:nvPr>
            <p:ph type="dt" sz="half" idx="15"/>
          </p:nvPr>
        </p:nvSpPr>
        <p:spPr/>
        <p:txBody>
          <a:bodyPr rtlCol="0"/>
          <a:lstStyle/>
          <a:p>
            <a:fld id="{E4606EA6-EFEA-4C30-9264-4F9291A5780D}" type="datetime1">
              <a:rPr kumimoji="0" lang="en-US" smtClean="0"/>
              <a:pPr/>
              <a:t>4/27/2017</a:t>
            </a:fld>
            <a:endParaRPr kumimoji="0" lang="en-US"/>
          </a:p>
        </p:txBody>
      </p:sp>
      <p:sp>
        <p:nvSpPr>
          <p:cNvPr id="12" name="Slide Number Placeholder 11"/>
          <p:cNvSpPr>
            <a:spLocks noGrp="1"/>
          </p:cNvSpPr>
          <p:nvPr>
            <p:ph type="sldNum" sz="quarter" idx="16"/>
          </p:nvPr>
        </p:nvSpPr>
        <p:spPr/>
        <p:txBody>
          <a:bodyPr rtlCol="0"/>
          <a:lstStyle/>
          <a:p>
            <a:pPr algn="ctr"/>
            <a:fld id="{8F82E0A0-C266-4798-8C8F-B9F91E9DA37E}" type="slidenum">
              <a:rPr kumimoji="0" lang="en-US" sz="1400" b="1" smtClean="0">
                <a:solidFill>
                  <a:srgbClr val="FFFFFF"/>
                </a:solidFill>
              </a:rPr>
              <a:pPr algn="ctr"/>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sz="2000" b="1">
                <a:solidFill>
                  <a:srgbClr val="FFFFFF"/>
                </a:solidFill>
              </a:defRPr>
            </a:lvl1pPr>
            <a:extLst/>
          </a:lstStyle>
          <a:p>
            <a:pPr lvl="0" eaLnBrk="1" latinLnBrk="1" hangingPunct="1"/>
            <a:r>
              <a:rPr lang="en-US"/>
              <a:t>Edit Master text styles</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sz="2000" b="1">
                <a:solidFill>
                  <a:srgbClr val="FFFFFF"/>
                </a:solidFill>
              </a:defRPr>
            </a:lvl1pPr>
            <a:extLst/>
          </a:lstStyle>
          <a:p>
            <a:pPr lvl="0" eaLnBrk="1" latinLnBrk="1" hangingPunct="1"/>
            <a:r>
              <a:rPr lang="en-US"/>
              <a:t>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1" hangingPunct="1"/>
            <a:r>
              <a:rPr lang="en-US"/>
              <a:t>Click to edit Master title style</a:t>
            </a:r>
            <a:endParaRPr/>
          </a:p>
        </p:txBody>
      </p:sp>
      <p:sp>
        <p:nvSpPr>
          <p:cNvPr id="3" name="Date Placeholder 2"/>
          <p:cNvSpPr>
            <a:spLocks noGrp="1"/>
          </p:cNvSpPr>
          <p:nvPr>
            <p:ph type="dt" sz="half" idx="10"/>
          </p:nvPr>
        </p:nvSpPr>
        <p:spPr/>
        <p:txBody>
          <a:bodyPr/>
          <a:lstStyle/>
          <a:p>
            <a:fld id="{6DFADB5D-B7A0-47E3-AD2D-B1A6F8614213}" type="datetime1">
              <a:rPr kumimoji="0" lang="en-US" smtClean="0"/>
              <a:pPr/>
              <a:t>4/27/2017</a:t>
            </a:fld>
            <a:endParaRPr kumimoji="0"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eaLnBrk="1" latinLnBrk="0" hangingPunct="1">
              <a:defRPr kumimoji="0">
                <a:solidFill>
                  <a:srgbClr val="FFFFFF"/>
                </a:solidFill>
              </a:defRPr>
            </a:lvl1pPr>
            <a:extLst/>
          </a:lstStyle>
          <a:p>
            <a:fld id="{A3F7CB7D-F184-43C7-B6FD-03D728E1BBFF}" type="slidenum">
              <a:rPr kumimoji="0" lang="en-US" smtClean="0">
                <a:solidFill>
                  <a:srgbClr val="FFFFFF"/>
                </a:solidFill>
              </a:rPr>
              <a:pPr/>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8126-03FC-49C0-B9B8-2B561CCC3D90}" type="datetime1">
              <a:rPr kumimoji="0" lang="en-US" smtClean="0"/>
              <a:pPr/>
              <a:t>4/27/2017</a:t>
            </a:fld>
            <a:endParaRPr kumimoji="0"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4686300"/>
            <a:ext cx="533400" cy="285750"/>
          </a:xfrm>
        </p:spPr>
        <p:txBody>
          <a:bodyPr/>
          <a:lstStyle>
            <a:lvl1pPr eaLnBrk="1" latinLnBrk="0" hangingPunct="1">
              <a:defRPr kumimoji="0">
                <a:solidFill>
                  <a:schemeClr val="tx2"/>
                </a:solidFill>
              </a:defRPr>
            </a:lvl1pPr>
            <a:extLst/>
          </a:lstStyle>
          <a:p>
            <a:fld id="{A3F7CB7D-F184-43C7-B6FD-03D728E1BBFF}" type="slidenum">
              <a:rPr kumimoji="0" lang="en-US" smtClean="0">
                <a:solidFill>
                  <a:schemeClr val="tx2"/>
                </a:solidFill>
              </a:rPr>
              <a:pPr/>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sz="4200" b="0"/>
            </a:lvl1pPr>
            <a:extLst/>
          </a:lstStyle>
          <a:p>
            <a:pPr eaLnBrk="1" latinLnBrk="1" hangingPunct="1"/>
            <a:r>
              <a:rPr lang="en-US"/>
              <a:t>Click to edit Master title style</a:t>
            </a:r>
            <a:endParaRPr/>
          </a:p>
        </p:txBody>
      </p:sp>
      <p:sp>
        <p:nvSpPr>
          <p:cNvPr id="5" name="Date Placeholder 4"/>
          <p:cNvSpPr>
            <a:spLocks noGrp="1"/>
          </p:cNvSpPr>
          <p:nvPr>
            <p:ph type="dt" sz="half" idx="10"/>
          </p:nvPr>
        </p:nvSpPr>
        <p:spPr/>
        <p:txBody>
          <a:bodyPr/>
          <a:lstStyle/>
          <a:p>
            <a:fld id="{F49A8198-4617-485E-9585-4840B69DBBA6}" type="datetime1">
              <a:rPr kumimoji="0" lang="en-US" smtClean="0"/>
              <a:pPr/>
              <a:t>4/27/2017</a:t>
            </a:fld>
            <a:endParaRPr kumimoji="0"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eaLnBrk="1" latinLnBrk="0" hangingPunct="1">
              <a:defRPr kumimoji="0">
                <a:solidFill>
                  <a:srgbClr val="FFFFFF"/>
                </a:solidFill>
              </a:defRPr>
            </a:lvl1pPr>
            <a:extLst/>
          </a:lstStyle>
          <a:p>
            <a:fld id="{A3F7CB7D-F184-43C7-B6FD-03D728E1BBFF}" type="slidenum">
              <a:rPr kumimoji="0" lang="en-US" smtClean="0">
                <a:solidFill>
                  <a:srgbClr val="FFFFFF"/>
                </a:solidFill>
              </a:rPr>
              <a:pPr/>
              <a:t>‹#›</a:t>
            </a:fld>
            <a:endParaRPr kumimoji="0" lang="en-US"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eaLnBrk="1" latinLnBrk="0" hangingPunct="1">
              <a:spcAft>
                <a:spcPts val="1000"/>
              </a:spcAft>
              <a:buNone/>
              <a:defRPr kumimoji="0" sz="1800"/>
            </a:lvl1pPr>
            <a:lvl2pPr eaLnBrk="1" latinLnBrk="0" hangingPunct="1">
              <a:buNone/>
              <a:defRPr kumimoji="0" sz="1200"/>
            </a:lvl2pPr>
            <a:lvl3pPr eaLnBrk="1" latinLnBrk="0" hangingPunct="1">
              <a:buNone/>
              <a:defRPr kumimoji="0" sz="1000"/>
            </a:lvl3pPr>
            <a:lvl4pPr eaLnBrk="1" latinLnBrk="0" hangingPunct="1">
              <a:buNone/>
              <a:defRPr kumimoji="0" sz="900"/>
            </a:lvl4pPr>
            <a:lvl5pPr eaLnBrk="1" latinLnBrk="0" hangingPunct="1">
              <a:buNone/>
              <a:defRPr kumimoji="0" sz="900"/>
            </a:lvl5pPr>
            <a:extLst/>
          </a:lstStyle>
          <a:p>
            <a:pPr lvl="0" eaLnBrk="1" latinLnBrk="1" hangingPunct="1"/>
            <a:r>
              <a:rPr lang="en-US"/>
              <a:t>Edit Master text styles</a:t>
            </a:r>
          </a:p>
        </p:txBody>
      </p:sp>
      <p:sp>
        <p:nvSpPr>
          <p:cNvPr id="9" name="Content Placeholder 8"/>
          <p:cNvSpPr>
            <a:spLocks noGrp="1"/>
          </p:cNvSpPr>
          <p:nvPr>
            <p:ph sz="quarter" idx="13"/>
          </p:nvPr>
        </p:nvSpPr>
        <p:spPr>
          <a:xfrm>
            <a:off x="2362200" y="1428750"/>
            <a:ext cx="6400800" cy="3200400"/>
          </a:xfrm>
        </p:spPr>
        <p:txBody>
          <a:bodyPr/>
          <a:lstStyle/>
          <a:p>
            <a:pPr lvl="0" eaLnBrk="1" latinLnBrk="1" hangingPunct="1"/>
            <a:r>
              <a:rPr lang="en-US"/>
              <a:t>Edit Master text styles</a:t>
            </a:r>
          </a:p>
          <a:p>
            <a:pPr lvl="1" eaLnBrk="1" latinLnBrk="1" hangingPunct="1"/>
            <a:r>
              <a:rPr lang="en-US"/>
              <a:t>Second level</a:t>
            </a:r>
          </a:p>
          <a:p>
            <a:pPr lvl="2" eaLnBrk="1" latinLnBrk="1" hangingPunct="1"/>
            <a:r>
              <a:rPr lang="en-US"/>
              <a:t>Third level</a:t>
            </a:r>
          </a:p>
          <a:p>
            <a:pPr lvl="3" eaLnBrk="1" latinLnBrk="1" hangingPunct="1"/>
            <a:r>
              <a:rPr lang="en-US"/>
              <a:t>Fourth level</a:t>
            </a:r>
          </a:p>
          <a:p>
            <a:pPr lvl="4" eaLnBrk="1" latinLnBrk="1" hangingPunct="1"/>
            <a:r>
              <a:rPr lang="en-US"/>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eaLnBrk="1" latinLnBrk="0" hangingPunct="1">
              <a:buNone/>
              <a:defRPr kumimoji="0" sz="3200"/>
            </a:lvl1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00200" y="4114800"/>
            <a:ext cx="7315200" cy="514350"/>
          </a:xfrm>
        </p:spPr>
        <p:txBody>
          <a:bodyPr/>
          <a:lstStyle>
            <a:lvl1pPr marL="0" indent="0" eaLnBrk="1" latinLnBrk="0" hangingPunct="1">
              <a:buFontTx/>
              <a:buNone/>
              <a:defRPr kumimoji="0" sz="1700"/>
            </a:lvl1pPr>
            <a:lvl2pPr eaLnBrk="1" latinLnBrk="0" hangingPunct="1">
              <a:buFontTx/>
              <a:buNone/>
              <a:defRPr kumimoji="0" sz="1200"/>
            </a:lvl2pPr>
            <a:lvl3pPr eaLnBrk="1" latinLnBrk="0" hangingPunct="1">
              <a:buFontTx/>
              <a:buNone/>
              <a:defRPr kumimoji="0" sz="1000"/>
            </a:lvl3pPr>
            <a:lvl4pPr eaLnBrk="1" latinLnBrk="0" hangingPunct="1">
              <a:buFontTx/>
              <a:buNone/>
              <a:defRPr kumimoji="0" sz="900"/>
            </a:lvl4pPr>
            <a:lvl5pPr eaLnBrk="1" latinLnBrk="0" hangingPunct="1">
              <a:buFontTx/>
              <a:buNone/>
              <a:defRPr kumimoji="0" sz="900"/>
            </a:lvl5pPr>
            <a:extLst/>
          </a:lstStyle>
          <a:p>
            <a:pPr lvl="0" eaLnBrk="1" latinLnBrk="1" hangingPunct="1"/>
            <a:r>
              <a:rPr lang="en-US"/>
              <a:t>Edit Master text styles</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sz="2800" b="0">
                <a:solidFill>
                  <a:srgbClr val="FFFFFF"/>
                </a:solidFill>
              </a:defRPr>
            </a:lvl1pPr>
            <a:extLst/>
          </a:lstStyle>
          <a:p>
            <a:pPr eaLnBrk="1" latinLnBrk="1" hangingPunct="1"/>
            <a:r>
              <a:rPr lang="en-US"/>
              <a:t>Click to edit Master title style</a:t>
            </a:r>
            <a:endParaRPr/>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12" name="Date Placeholder 11"/>
          <p:cNvSpPr>
            <a:spLocks noGrp="1"/>
          </p:cNvSpPr>
          <p:nvPr>
            <p:ph type="dt" sz="half" idx="10"/>
          </p:nvPr>
        </p:nvSpPr>
        <p:spPr>
          <a:xfrm>
            <a:off x="6248400" y="4686300"/>
            <a:ext cx="2667000" cy="273844"/>
          </a:xfrm>
        </p:spPr>
        <p:txBody>
          <a:bodyPr rtlCol="0"/>
          <a:lstStyle/>
          <a:p>
            <a:fld id="{E4606EA6-EFEA-4C30-9264-4F9291A5780D}" type="datetime1">
              <a:rPr kumimoji="0" lang="en-US" smtClean="0"/>
              <a:pPr/>
              <a:t>4/27/2017</a:t>
            </a:fld>
            <a:endParaRPr kumimoji="0" lang="en-US"/>
          </a:p>
        </p:txBody>
      </p:sp>
      <p:sp>
        <p:nvSpPr>
          <p:cNvPr id="13" name="Slide Number Placeholder 12"/>
          <p:cNvSpPr>
            <a:spLocks noGrp="1"/>
          </p:cNvSpPr>
          <p:nvPr>
            <p:ph type="sldNum" sz="quarter" idx="11"/>
          </p:nvPr>
        </p:nvSpPr>
        <p:spPr>
          <a:xfrm>
            <a:off x="0" y="3500437"/>
            <a:ext cx="1447800" cy="497684"/>
          </a:xfrm>
        </p:spPr>
        <p:txBody>
          <a:bodyPr rtlCol="0"/>
          <a:lstStyle>
            <a:lvl1pPr eaLnBrk="1" latinLnBrk="0" hangingPunct="1">
              <a:defRPr kumimoji="0" sz="2800"/>
            </a:lvl1pPr>
            <a:extLst/>
          </a:lstStyle>
          <a:p>
            <a:pPr algn="ctr"/>
            <a:fld id="{8F82E0A0-C266-4798-8C8F-B9F91E9DA37E}" type="slidenum">
              <a:rPr kumimoji="0" lang="en-US" sz="2800" b="1" smtClean="0">
                <a:solidFill>
                  <a:srgbClr val="FFFFFF"/>
                </a:solidFill>
              </a:rPr>
              <a:pPr algn="ctr"/>
              <a:t>‹#›</a:t>
            </a:fld>
            <a:endParaRPr kumimoji="0" lang="en-US" sz="2800" dirty="0"/>
          </a:p>
        </p:txBody>
      </p:sp>
      <p:sp>
        <p:nvSpPr>
          <p:cNvPr id="14" name="Footer Placeholder 13"/>
          <p:cNvSpPr>
            <a:spLocks noGrp="1"/>
          </p:cNvSpPr>
          <p:nvPr>
            <p:ph type="ftr" sz="quarter" idx="12"/>
          </p:nvPr>
        </p:nvSpPr>
        <p:spPr>
          <a:xfrm>
            <a:off x="1600200" y="4686155"/>
            <a:ext cx="4572000" cy="273844"/>
          </a:xfrm>
        </p:spPr>
        <p:txBody>
          <a:bodyPr rtlCol="0"/>
          <a:lstStyle/>
          <a:p>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p>
            <a:pPr lvl="0" eaLnBrk="1" latinLnBrk="1" hangingPunct="1"/>
            <a:r>
              <a:rPr kumimoji="0" lang="en-US"/>
              <a:t>Edit Master text styles</a:t>
            </a:r>
          </a:p>
          <a:p>
            <a:pPr lvl="1" eaLnBrk="1" latinLnBrk="1" hangingPunct="1"/>
            <a:r>
              <a:rPr kumimoji="0" lang="en-US"/>
              <a:t>Second level</a:t>
            </a:r>
          </a:p>
          <a:p>
            <a:pPr lvl="2" eaLnBrk="1" latinLnBrk="1" hangingPunct="1"/>
            <a:r>
              <a:rPr kumimoji="0" lang="en-US"/>
              <a:t>Third level</a:t>
            </a:r>
          </a:p>
          <a:p>
            <a:pPr lvl="3" eaLnBrk="1" latinLnBrk="1" hangingPunct="1"/>
            <a:r>
              <a:rPr kumimoji="0" lang="en-US"/>
              <a:t>Fourth level</a:t>
            </a:r>
          </a:p>
          <a:p>
            <a:pPr lvl="4" eaLnBrk="1" latinLnBrk="1" hangingPunct="1"/>
            <a:r>
              <a:rPr kumimoji="0" lang="en-US"/>
              <a:t>Fifth level</a:t>
            </a:r>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sz="1400">
                <a:solidFill>
                  <a:schemeClr val="tx2"/>
                </a:solidFill>
              </a:defRPr>
            </a:lvl1pPr>
            <a:extLst/>
          </a:lstStyle>
          <a:p>
            <a:fld id="{E4606EA6-EFEA-4C30-9264-4F9291A5780D}" type="datetime1">
              <a:rPr kumimoji="0" lang="en-US" smtClean="0"/>
              <a:pPr/>
              <a:t>4/27/2017</a:t>
            </a:fld>
            <a:endParaRPr kumimoji="0" lang="en-US"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sz="1400">
                <a:solidFill>
                  <a:schemeClr val="tx2"/>
                </a:solidFill>
              </a:defRPr>
            </a:lvl1pPr>
            <a:extLst/>
          </a:lstStyle>
          <a:p>
            <a:pPr algn="r"/>
            <a:endParaRPr kumimoji="0" lang="en-US"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en-US"/>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eaLnBrk="1" latinLnBrk="0" hangingPunct="1">
              <a:defRPr kumimoji="0" sz="1400" b="1">
                <a:solidFill>
                  <a:srgbClr val="FFFFFF"/>
                </a:solidFill>
              </a:defRPr>
            </a:lvl1pPr>
            <a:extLst/>
          </a:lstStyle>
          <a:p>
            <a:pPr algn="ctr"/>
            <a:fld id="{8F82E0A0-C266-4798-8C8F-B9F91E9DA37E}" type="slidenum">
              <a:rPr kumimoji="0" lang="en-US" sz="1400" b="1" smtClean="0">
                <a:solidFill>
                  <a:srgbClr val="FFFFFF"/>
                </a:solidFill>
              </a:rPr>
              <a:pPr algn="ctr"/>
              <a:t>‹#›</a:t>
            </a:fld>
            <a:endParaRPr kumimoji="0" lang="en-US"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p>
            <a:pPr eaLnBrk="1" latinLnBrk="1" hangingPunct="1"/>
            <a:r>
              <a:rPr kumimoji="0" 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kumimoji="0"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type="body" sz="half" idx="2"/>
          </p:nvPr>
        </p:nvSpPr>
        <p:spPr/>
        <p:txBody>
          <a:bodyPr/>
          <a:lstStyle/>
          <a:p>
            <a:r>
              <a:rPr lang="en-US" dirty="0"/>
              <a:t>Sponsors of Day Care Homes and Unaffiliated Centers</a:t>
            </a:r>
          </a:p>
        </p:txBody>
      </p:sp>
      <p:sp>
        <p:nvSpPr>
          <p:cNvPr id="4" name="Rectangle 3"/>
          <p:cNvSpPr>
            <a:spLocks noGrp="1"/>
          </p:cNvSpPr>
          <p:nvPr>
            <p:ph type="title"/>
          </p:nvPr>
        </p:nvSpPr>
        <p:spPr/>
        <p:txBody>
          <a:bodyPr>
            <a:normAutofit fontScale="90000"/>
          </a:bodyPr>
          <a:lstStyle/>
          <a:p>
            <a:r>
              <a:rPr lang="en-US" dirty="0"/>
              <a:t>2 CFR 200: Super circular</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4111458"/>
            <a:ext cx="914400" cy="1032042"/>
          </a:xfrm>
          <a:prstGeom prst="rect">
            <a:avLst/>
          </a:prstGeom>
        </p:spPr>
      </p:pic>
      <p:sp>
        <p:nvSpPr>
          <p:cNvPr id="6" name="Picture Placeholder 5"/>
          <p:cNvSpPr>
            <a:spLocks noGrp="1"/>
          </p:cNvSpPr>
          <p:nvPr>
            <p:ph type="pic" idx="1"/>
          </p:nvPr>
        </p:nvSpPr>
        <p:spPr/>
      </p:sp>
      <p:pic>
        <p:nvPicPr>
          <p:cNvPr id="13" name="Content Placeholder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57668" y="22806"/>
            <a:ext cx="7586332" cy="3405039"/>
          </a:xfrm>
          <a:prstGeom prst="rect">
            <a:avLst/>
          </a:prstGeom>
          <a:solidFill>
            <a:schemeClr val="tx2">
              <a:shade val="50000"/>
            </a:schemeClr>
          </a:solidFill>
          <a:ln>
            <a:noFill/>
          </a:ln>
        </p:spPr>
      </p:pic>
    </p:spTree>
    <p:extLst>
      <p:ext uri="{BB962C8B-B14F-4D97-AF65-F5344CB8AC3E}">
        <p14:creationId xmlns:p14="http://schemas.microsoft.com/office/powerpoint/2010/main" val="3741724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fontScale="90000"/>
          </a:bodyPr>
          <a:lstStyle/>
          <a:p>
            <a:r>
              <a:rPr lang="en-US" sz="4000" dirty="0">
                <a:solidFill>
                  <a:schemeClr val="tx1"/>
                </a:solidFill>
              </a:rPr>
              <a:t>2 CFR </a:t>
            </a:r>
            <a:r>
              <a:rPr lang="en-US" sz="4000" b="1" dirty="0">
                <a:solidFill>
                  <a:schemeClr val="tx1"/>
                </a:solidFill>
              </a:rPr>
              <a:t>§200.335</a:t>
            </a:r>
            <a:r>
              <a:rPr lang="en-US" sz="4000" dirty="0">
                <a:solidFill>
                  <a:schemeClr val="tx1"/>
                </a:solidFill>
              </a:rPr>
              <a:t> </a:t>
            </a:r>
            <a:r>
              <a:rPr lang="en-US" sz="4000" i="1" dirty="0">
                <a:solidFill>
                  <a:schemeClr val="tx1"/>
                </a:solidFill>
              </a:rPr>
              <a:t>Methods of collection, transmission and storage of information</a:t>
            </a:r>
            <a:endParaRPr lang="en-US" i="1" dirty="0"/>
          </a:p>
        </p:txBody>
      </p:sp>
      <p:sp>
        <p:nvSpPr>
          <p:cNvPr id="3" name="Content Placeholder 2"/>
          <p:cNvSpPr>
            <a:spLocks noGrp="1"/>
          </p:cNvSpPr>
          <p:nvPr>
            <p:ph sz="quarter" idx="13"/>
          </p:nvPr>
        </p:nvSpPr>
        <p:spPr/>
        <p:txBody>
          <a:bodyPr/>
          <a:lstStyle/>
          <a:p>
            <a:pPr lvl="0"/>
            <a:r>
              <a:rPr lang="en-US" dirty="0"/>
              <a:t>Addresses electronic record requirements</a:t>
            </a:r>
          </a:p>
          <a:p>
            <a:pPr lvl="0"/>
            <a:r>
              <a:rPr lang="en-US" dirty="0"/>
              <a:t>Whenever able, collect, transmit and store Federal award information in electronic formats (pdf, jpeg, </a:t>
            </a:r>
            <a:r>
              <a:rPr lang="en-US" dirty="0" err="1"/>
              <a:t>etc</a:t>
            </a:r>
            <a:r>
              <a:rPr lang="en-US"/>
              <a:t>).</a:t>
            </a:r>
            <a:endParaRPr lang="en-US" dirty="0"/>
          </a:p>
          <a:p>
            <a:pPr lvl="0"/>
            <a:r>
              <a:rPr lang="en-US" dirty="0"/>
              <a:t>Federal or pass through must always provide or accept paper versions upon request.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741536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a:bodyPr>
          <a:lstStyle/>
          <a:p>
            <a:r>
              <a:rPr lang="en-US" sz="3200" dirty="0">
                <a:solidFill>
                  <a:schemeClr val="tx1"/>
                </a:solidFill>
              </a:rPr>
              <a:t>2 CFR </a:t>
            </a:r>
            <a:r>
              <a:rPr lang="en-US" sz="3200" b="1" dirty="0">
                <a:solidFill>
                  <a:schemeClr val="tx1"/>
                </a:solidFill>
              </a:rPr>
              <a:t>§200.407</a:t>
            </a:r>
            <a:r>
              <a:rPr lang="en-US" sz="3200" dirty="0">
                <a:solidFill>
                  <a:schemeClr val="tx1"/>
                </a:solidFill>
              </a:rPr>
              <a:t> </a:t>
            </a:r>
            <a:r>
              <a:rPr lang="en-US" sz="3200" i="1" dirty="0">
                <a:solidFill>
                  <a:schemeClr val="tx1"/>
                </a:solidFill>
              </a:rPr>
              <a:t>Prior (Written) Approval</a:t>
            </a:r>
            <a:endParaRPr lang="en-US" sz="3600" i="1" dirty="0"/>
          </a:p>
        </p:txBody>
      </p:sp>
      <p:sp>
        <p:nvSpPr>
          <p:cNvPr id="3" name="Content Placeholder 2"/>
          <p:cNvSpPr>
            <a:spLocks noGrp="1"/>
          </p:cNvSpPr>
          <p:nvPr>
            <p:ph sz="quarter" idx="13"/>
          </p:nvPr>
        </p:nvSpPr>
        <p:spPr/>
        <p:txBody>
          <a:bodyPr/>
          <a:lstStyle/>
          <a:p>
            <a:pPr lvl="0"/>
            <a:r>
              <a:rPr lang="en-US" dirty="0"/>
              <a:t>First time Feds actually listed the items that require prior written approval.</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421276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a:bodyPr>
          <a:lstStyle/>
          <a:p>
            <a:r>
              <a:rPr lang="en-US" sz="4000" dirty="0">
                <a:solidFill>
                  <a:schemeClr val="tx1"/>
                </a:solidFill>
              </a:rPr>
              <a:t>2 CFR </a:t>
            </a:r>
            <a:r>
              <a:rPr lang="en-US" sz="4000" b="1" dirty="0">
                <a:solidFill>
                  <a:schemeClr val="tx1"/>
                </a:solidFill>
              </a:rPr>
              <a:t>§200.414</a:t>
            </a:r>
            <a:r>
              <a:rPr lang="en-US" sz="4000" dirty="0">
                <a:solidFill>
                  <a:schemeClr val="tx1"/>
                </a:solidFill>
              </a:rPr>
              <a:t> </a:t>
            </a:r>
            <a:r>
              <a:rPr lang="en-US" sz="4000" i="1" dirty="0">
                <a:solidFill>
                  <a:schemeClr val="tx1"/>
                </a:solidFill>
              </a:rPr>
              <a:t>Indirect Cost Rates</a:t>
            </a:r>
            <a:endParaRPr lang="en-US" i="1" dirty="0"/>
          </a:p>
        </p:txBody>
      </p:sp>
      <p:sp>
        <p:nvSpPr>
          <p:cNvPr id="3" name="Content Placeholder 2"/>
          <p:cNvSpPr>
            <a:spLocks noGrp="1"/>
          </p:cNvSpPr>
          <p:nvPr>
            <p:ph sz="quarter" idx="13"/>
          </p:nvPr>
        </p:nvSpPr>
        <p:spPr/>
        <p:txBody>
          <a:bodyPr>
            <a:normAutofit/>
          </a:bodyPr>
          <a:lstStyle/>
          <a:p>
            <a:pPr lvl="0"/>
            <a:r>
              <a:rPr lang="en-US" dirty="0"/>
              <a:t>Federal acceptance of already approved IDC</a:t>
            </a:r>
            <a:endParaRPr lang="en-US" b="1" dirty="0"/>
          </a:p>
          <a:p>
            <a:pPr lvl="0"/>
            <a:r>
              <a:rPr lang="en-US" dirty="0"/>
              <a:t>New de minimums rate – provides for a rate of 10% MTDC to agencies that have never had a negotiated rate. Can be used indefinitely.</a:t>
            </a:r>
          </a:p>
          <a:p>
            <a:r>
              <a:rPr lang="en-US" dirty="0"/>
              <a:t>Negotiated rates must be allowed with pass-through entities.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7913227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a:bodyPr>
          <a:lstStyle/>
          <a:p>
            <a:r>
              <a:rPr lang="en-US" sz="4000" dirty="0">
                <a:solidFill>
                  <a:schemeClr val="tx1"/>
                </a:solidFill>
              </a:rPr>
              <a:t>2 CFR </a:t>
            </a:r>
            <a:r>
              <a:rPr lang="en-US" sz="4000" b="1" dirty="0">
                <a:solidFill>
                  <a:schemeClr val="tx1"/>
                </a:solidFill>
              </a:rPr>
              <a:t>§200.436</a:t>
            </a:r>
            <a:r>
              <a:rPr lang="en-US" sz="4000" dirty="0">
                <a:solidFill>
                  <a:schemeClr val="tx1"/>
                </a:solidFill>
              </a:rPr>
              <a:t> </a:t>
            </a:r>
            <a:r>
              <a:rPr lang="en-US" sz="4000" i="1" dirty="0">
                <a:solidFill>
                  <a:schemeClr val="tx1"/>
                </a:solidFill>
              </a:rPr>
              <a:t>Depreciation</a:t>
            </a:r>
            <a:endParaRPr lang="en-US" i="1" dirty="0"/>
          </a:p>
        </p:txBody>
      </p:sp>
      <p:sp>
        <p:nvSpPr>
          <p:cNvPr id="3" name="Content Placeholder 2"/>
          <p:cNvSpPr>
            <a:spLocks noGrp="1"/>
          </p:cNvSpPr>
          <p:nvPr>
            <p:ph sz="quarter" idx="13"/>
          </p:nvPr>
        </p:nvSpPr>
        <p:spPr/>
        <p:txBody>
          <a:bodyPr/>
          <a:lstStyle/>
          <a:p>
            <a:pPr lvl="0"/>
            <a:r>
              <a:rPr lang="en-US" dirty="0"/>
              <a:t>Use allowance no longer accepted</a:t>
            </a:r>
          </a:p>
          <a:p>
            <a:r>
              <a:rPr lang="en-US" dirty="0"/>
              <a:t>Must use depreciation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4102371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a:bodyPr>
          <a:lstStyle/>
          <a:p>
            <a:r>
              <a:rPr lang="en-US" sz="4000" dirty="0">
                <a:solidFill>
                  <a:schemeClr val="tx1"/>
                </a:solidFill>
              </a:rPr>
              <a:t>2 CFR </a:t>
            </a:r>
            <a:r>
              <a:rPr lang="en-US" sz="4000" b="1" dirty="0">
                <a:solidFill>
                  <a:schemeClr val="tx1"/>
                </a:solidFill>
              </a:rPr>
              <a:t>§200 Subpart F</a:t>
            </a:r>
            <a:r>
              <a:rPr lang="en-US" sz="4000" dirty="0">
                <a:solidFill>
                  <a:schemeClr val="tx1"/>
                </a:solidFill>
              </a:rPr>
              <a:t> </a:t>
            </a:r>
            <a:r>
              <a:rPr lang="en-US" sz="4000" i="1" dirty="0">
                <a:solidFill>
                  <a:schemeClr val="tx1"/>
                </a:solidFill>
              </a:rPr>
              <a:t>Single Audit</a:t>
            </a:r>
            <a:endParaRPr lang="en-US" i="1" dirty="0"/>
          </a:p>
        </p:txBody>
      </p:sp>
      <p:sp>
        <p:nvSpPr>
          <p:cNvPr id="3" name="Content Placeholder 2"/>
          <p:cNvSpPr>
            <a:spLocks noGrp="1"/>
          </p:cNvSpPr>
          <p:nvPr>
            <p:ph sz="quarter" idx="13"/>
          </p:nvPr>
        </p:nvSpPr>
        <p:spPr/>
        <p:txBody>
          <a:bodyPr>
            <a:normAutofit fontScale="92500" lnSpcReduction="20000"/>
          </a:bodyPr>
          <a:lstStyle/>
          <a:p>
            <a:pPr lvl="0"/>
            <a:r>
              <a:rPr lang="en-US" dirty="0"/>
              <a:t>Increases audit threshold from $500,000 to $750,000 in federal expenditures</a:t>
            </a:r>
          </a:p>
          <a:p>
            <a:pPr lvl="0"/>
            <a:r>
              <a:rPr lang="en-US" dirty="0"/>
              <a:t>Modifies how Risk is defined (Low/High)</a:t>
            </a:r>
          </a:p>
          <a:p>
            <a:pPr lvl="0"/>
            <a:r>
              <a:rPr lang="en-US" dirty="0"/>
              <a:t>Audit Findings (§200.516)</a:t>
            </a:r>
          </a:p>
          <a:p>
            <a:pPr lvl="0"/>
            <a:r>
              <a:rPr lang="en-US" dirty="0"/>
              <a:t>FAC sole data warehouse of all Single Audit Reports (§200.36 &amp; §200.512)</a:t>
            </a:r>
          </a:p>
          <a:p>
            <a:r>
              <a:rPr lang="en-US" dirty="0"/>
              <a:t>Effective for Fiscal Years start after December 26, 2014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694710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fontScale="90000"/>
          </a:bodyPr>
          <a:lstStyle/>
          <a:p>
            <a:r>
              <a:rPr lang="en-US" sz="4000" dirty="0">
                <a:solidFill>
                  <a:schemeClr val="tx1"/>
                </a:solidFill>
              </a:rPr>
              <a:t>2 CFR </a:t>
            </a:r>
            <a:r>
              <a:rPr lang="en-US" sz="4000" b="1" dirty="0">
                <a:solidFill>
                  <a:schemeClr val="tx1"/>
                </a:solidFill>
              </a:rPr>
              <a:t>§200.430</a:t>
            </a:r>
            <a:r>
              <a:rPr lang="en-US" sz="4000" dirty="0">
                <a:solidFill>
                  <a:schemeClr val="tx1"/>
                </a:solidFill>
              </a:rPr>
              <a:t> </a:t>
            </a:r>
            <a:r>
              <a:rPr lang="en-US" sz="4000" i="1" dirty="0">
                <a:solidFill>
                  <a:schemeClr val="tx1"/>
                </a:solidFill>
              </a:rPr>
              <a:t>Salaries and Wages</a:t>
            </a:r>
            <a:endParaRPr lang="en-US" i="1" dirty="0"/>
          </a:p>
        </p:txBody>
      </p:sp>
      <p:sp>
        <p:nvSpPr>
          <p:cNvPr id="3" name="Content Placeholder 2"/>
          <p:cNvSpPr>
            <a:spLocks noGrp="1"/>
          </p:cNvSpPr>
          <p:nvPr>
            <p:ph sz="quarter" idx="13"/>
          </p:nvPr>
        </p:nvSpPr>
        <p:spPr/>
        <p:txBody>
          <a:bodyPr/>
          <a:lstStyle/>
          <a:p>
            <a:pPr lvl="0"/>
            <a:r>
              <a:rPr lang="en-US" dirty="0"/>
              <a:t>Charges to federal awards must be based on records that accurately reflect the work performed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17845801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VCA Performance Standards and Internal Controls</a:t>
            </a:r>
          </a:p>
        </p:txBody>
      </p:sp>
      <p:sp>
        <p:nvSpPr>
          <p:cNvPr id="7" name="Subtitle 6"/>
          <p:cNvSpPr>
            <a:spLocks noGrp="1"/>
          </p:cNvSpPr>
          <p:nvPr>
            <p:ph type="subTitle" idx="1"/>
          </p:nvPr>
        </p:nvSpPr>
        <p:spPr/>
        <p:txBody>
          <a:bodyPr>
            <a:normAutofit lnSpcReduction="10000"/>
          </a:bodyPr>
          <a:lstStyle/>
          <a:p>
            <a:r>
              <a:rPr lang="en-US" dirty="0"/>
              <a:t>From the federal regulation</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855374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VCA</a:t>
            </a:r>
          </a:p>
        </p:txBody>
      </p:sp>
      <p:sp>
        <p:nvSpPr>
          <p:cNvPr id="3" name="Content Placeholder 2"/>
          <p:cNvSpPr>
            <a:spLocks noGrp="1"/>
          </p:cNvSpPr>
          <p:nvPr>
            <p:ph sz="quarter" idx="13"/>
          </p:nvPr>
        </p:nvSpPr>
        <p:spPr/>
        <p:txBody>
          <a:bodyPr>
            <a:normAutofit fontScale="92500"/>
          </a:bodyPr>
          <a:lstStyle/>
          <a:p>
            <a:r>
              <a:rPr lang="en-US" dirty="0"/>
              <a:t>CCFP contractors must be able to account for </a:t>
            </a:r>
            <a:r>
              <a:rPr lang="en-US" b="1" dirty="0"/>
              <a:t>all</a:t>
            </a:r>
            <a:r>
              <a:rPr lang="en-US" dirty="0"/>
              <a:t> CCFP funds.</a:t>
            </a:r>
          </a:p>
          <a:p>
            <a:r>
              <a:rPr lang="en-US" dirty="0"/>
              <a:t>The federal regulations for the Child and Adult Care Food program, Title 7 CFR Part 226, requires new and existing contractors to meet three specific performance standards directly related to the financial management and accounting of the program.</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9781118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VCA</a:t>
            </a:r>
          </a:p>
        </p:txBody>
      </p:sp>
      <p:graphicFrame>
        <p:nvGraphicFramePr>
          <p:cNvPr id="7" name="Content Placeholder 6"/>
          <p:cNvGraphicFramePr>
            <a:graphicFrameLocks noGrp="1"/>
          </p:cNvGraphicFramePr>
          <p:nvPr>
            <p:ph sz="quarter" idx="13"/>
            <p:extLst>
              <p:ext uri="{D42A27DB-BD31-4B8C-83A1-F6EECF244321}">
                <p14:modId xmlns:p14="http://schemas.microsoft.com/office/powerpoint/2010/main" val="2892074024"/>
              </p:ext>
            </p:extLst>
          </p:nvPr>
        </p:nvGraphicFramePr>
        <p:xfrm>
          <a:off x="609600" y="1123950"/>
          <a:ext cx="8153400" cy="4019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9" name="Picture 8"/>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80248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VCA</a:t>
            </a:r>
          </a:p>
        </p:txBody>
      </p:sp>
      <p:sp>
        <p:nvSpPr>
          <p:cNvPr id="3" name="Content Placeholder 2"/>
          <p:cNvSpPr>
            <a:spLocks noGrp="1"/>
          </p:cNvSpPr>
          <p:nvPr>
            <p:ph sz="quarter" idx="13"/>
          </p:nvPr>
        </p:nvSpPr>
        <p:spPr/>
        <p:txBody>
          <a:bodyPr>
            <a:noAutofit/>
          </a:bodyPr>
          <a:lstStyle/>
          <a:p>
            <a:pPr marL="342900" lvl="1" indent="0">
              <a:buNone/>
            </a:pPr>
            <a:endParaRPr lang="en-US" sz="1500" dirty="0"/>
          </a:p>
          <a:p>
            <a:pPr marL="342900" lvl="1" indent="0">
              <a:buNone/>
            </a:pPr>
            <a:endParaRPr lang="en-US" sz="1500" dirty="0"/>
          </a:p>
          <a:p>
            <a:pPr marL="342900" lvl="1" indent="0">
              <a:buNone/>
            </a:pPr>
            <a:r>
              <a:rPr lang="en-US" sz="2000" b="1" dirty="0"/>
              <a:t>Compliance</a:t>
            </a:r>
            <a:r>
              <a:rPr lang="en-US" sz="2000" dirty="0">
                <a:solidFill>
                  <a:srgbClr val="FF0000"/>
                </a:solidFill>
              </a:rPr>
              <a:t> with these standards must be </a:t>
            </a:r>
            <a:r>
              <a:rPr lang="en-US" sz="2000" b="1" dirty="0"/>
              <a:t>current</a:t>
            </a:r>
            <a:r>
              <a:rPr lang="en-US" sz="2000" dirty="0">
                <a:solidFill>
                  <a:srgbClr val="FF0000"/>
                </a:solidFill>
              </a:rPr>
              <a:t>, </a:t>
            </a:r>
            <a:r>
              <a:rPr lang="en-US" sz="2000" u="sng" dirty="0">
                <a:solidFill>
                  <a:srgbClr val="FF0000"/>
                </a:solidFill>
              </a:rPr>
              <a:t>not</a:t>
            </a:r>
            <a:r>
              <a:rPr lang="en-US" sz="2000" dirty="0">
                <a:solidFill>
                  <a:srgbClr val="FF0000"/>
                </a:solidFill>
              </a:rPr>
              <a:t> anticipated or proposed for future operations. </a:t>
            </a:r>
          </a:p>
          <a:p>
            <a:pPr marL="342900" lvl="1" indent="0">
              <a:buNone/>
            </a:pPr>
            <a:endParaRPr lang="en-US" sz="2000" dirty="0"/>
          </a:p>
          <a:p>
            <a:pPr marL="342900" lvl="1" indent="0">
              <a:buNone/>
            </a:pPr>
            <a:r>
              <a:rPr lang="en-US" sz="2000" b="1" dirty="0"/>
              <a:t>Existing contractors </a:t>
            </a:r>
            <a:r>
              <a:rPr lang="en-US" sz="2000" dirty="0">
                <a:solidFill>
                  <a:srgbClr val="FF0000"/>
                </a:solidFill>
              </a:rPr>
              <a:t>must </a:t>
            </a:r>
            <a:r>
              <a:rPr lang="en-US" sz="2000">
                <a:solidFill>
                  <a:srgbClr val="FF0000"/>
                </a:solidFill>
              </a:rPr>
              <a:t>be in compliance</a:t>
            </a:r>
            <a:r>
              <a:rPr lang="en-US" sz="2000"/>
              <a:t> </a:t>
            </a:r>
            <a:r>
              <a:rPr lang="en-US" sz="2000" dirty="0"/>
              <a:t>with these standards.</a:t>
            </a:r>
          </a:p>
        </p:txBody>
      </p:sp>
      <p:pic>
        <p:nvPicPr>
          <p:cNvPr id="1026" name="Picture 2" descr="http://www.writingwildly.com/uploads/4/3/6/6/4366763/302763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870" y="2250281"/>
            <a:ext cx="1785938" cy="155733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495765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p:txBody>
          <a:bodyPr/>
          <a:lstStyle/>
          <a:p>
            <a:r>
              <a:rPr lang="en-US" dirty="0"/>
              <a:t>OMB Circulars have been superseded; utilize the Super-Circular when discrepancies appear between the Super-Circular and the 7 CFR 226 and FNS 796-2 Rev. 4</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8593002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VCA</a:t>
            </a:r>
          </a:p>
        </p:txBody>
      </p:sp>
      <p:sp>
        <p:nvSpPr>
          <p:cNvPr id="3" name="Content Placeholder 2"/>
          <p:cNvSpPr>
            <a:spLocks noGrp="1"/>
          </p:cNvSpPr>
          <p:nvPr>
            <p:ph sz="quarter" idx="13"/>
          </p:nvPr>
        </p:nvSpPr>
        <p:spPr/>
        <p:txBody>
          <a:bodyPr>
            <a:normAutofit/>
          </a:bodyPr>
          <a:lstStyle/>
          <a:p>
            <a:r>
              <a:rPr lang="en-US" sz="2000" dirty="0"/>
              <a:t>Demonstration of need and Recruitment</a:t>
            </a:r>
          </a:p>
          <a:p>
            <a:r>
              <a:rPr lang="en-US" sz="2000" dirty="0"/>
              <a:t>Adequate fiscal resources</a:t>
            </a:r>
          </a:p>
          <a:p>
            <a:r>
              <a:rPr lang="en-US" sz="2000" dirty="0"/>
              <a:t>Financial history and trends</a:t>
            </a:r>
          </a:p>
          <a:p>
            <a:r>
              <a:rPr lang="en-US" sz="2000" dirty="0"/>
              <a:t>Budget, revenue and expenses</a:t>
            </a:r>
          </a:p>
        </p:txBody>
      </p:sp>
      <p:sp>
        <p:nvSpPr>
          <p:cNvPr id="6" name="Text Placeholder 5"/>
          <p:cNvSpPr>
            <a:spLocks noGrp="1"/>
          </p:cNvSpPr>
          <p:nvPr>
            <p:ph type="body" sz="quarter" idx="18"/>
          </p:nvPr>
        </p:nvSpPr>
        <p:spPr/>
        <p:txBody>
          <a:bodyPr/>
          <a:lstStyle/>
          <a:p>
            <a:r>
              <a:rPr lang="en-US" dirty="0"/>
              <a:t>Financial Viability</a:t>
            </a:r>
          </a:p>
        </p:txBody>
      </p:sp>
      <p:sp>
        <p:nvSpPr>
          <p:cNvPr id="7" name="Text Placeholder 6"/>
          <p:cNvSpPr>
            <a:spLocks noGrp="1"/>
          </p:cNvSpPr>
          <p:nvPr>
            <p:ph type="body" sz="quarter" idx="19"/>
          </p:nvPr>
        </p:nvSpPr>
        <p:spPr/>
        <p:txBody>
          <a:bodyPr/>
          <a:lstStyle/>
          <a:p>
            <a:r>
              <a:rPr lang="en-US" dirty="0"/>
              <a:t>Methods of Assessment</a:t>
            </a:r>
          </a:p>
        </p:txBody>
      </p:sp>
      <p:sp>
        <p:nvSpPr>
          <p:cNvPr id="8" name="Content Placeholder 7"/>
          <p:cNvSpPr>
            <a:spLocks noGrp="1"/>
          </p:cNvSpPr>
          <p:nvPr>
            <p:ph sz="quarter" idx="14"/>
          </p:nvPr>
        </p:nvSpPr>
        <p:spPr/>
        <p:txBody>
          <a:bodyPr>
            <a:normAutofit fontScale="77500" lnSpcReduction="20000"/>
          </a:bodyPr>
          <a:lstStyle/>
          <a:p>
            <a:r>
              <a:rPr lang="en-US" dirty="0"/>
              <a:t>Recruitment plan, growth of sponsorship</a:t>
            </a:r>
          </a:p>
          <a:p>
            <a:r>
              <a:rPr lang="en-US" dirty="0"/>
              <a:t>Bank statements, tax returns, audited financial statements</a:t>
            </a:r>
          </a:p>
          <a:p>
            <a:r>
              <a:rPr lang="en-US" dirty="0"/>
              <a:t>List of revenues and debts</a:t>
            </a:r>
          </a:p>
          <a:p>
            <a:r>
              <a:rPr lang="en-US" dirty="0"/>
              <a:t>Good/poor standing with other funders</a:t>
            </a:r>
          </a:p>
          <a:p>
            <a:r>
              <a:rPr lang="en-US" dirty="0"/>
              <a:t>General ledgers</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82463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VCA</a:t>
            </a:r>
          </a:p>
        </p:txBody>
      </p:sp>
      <p:sp>
        <p:nvSpPr>
          <p:cNvPr id="6" name="Content Placeholder 2"/>
          <p:cNvSpPr>
            <a:spLocks noGrp="1"/>
          </p:cNvSpPr>
          <p:nvPr>
            <p:ph sz="quarter" idx="13"/>
          </p:nvPr>
        </p:nvSpPr>
        <p:spPr/>
        <p:txBody>
          <a:bodyPr>
            <a:normAutofit/>
          </a:bodyPr>
          <a:lstStyle/>
          <a:p>
            <a:r>
              <a:rPr lang="en-US" sz="2400" dirty="0"/>
              <a:t>Appropriate and effective management practices</a:t>
            </a:r>
          </a:p>
          <a:p>
            <a:r>
              <a:rPr lang="en-US" sz="2400" dirty="0"/>
              <a:t>Adequate number and type of staff</a:t>
            </a:r>
          </a:p>
        </p:txBody>
      </p:sp>
      <p:sp>
        <p:nvSpPr>
          <p:cNvPr id="3" name="Content Placeholder 2"/>
          <p:cNvSpPr>
            <a:spLocks noGrp="1"/>
          </p:cNvSpPr>
          <p:nvPr>
            <p:ph sz="quarter" idx="14"/>
          </p:nvPr>
        </p:nvSpPr>
        <p:spPr/>
        <p:txBody>
          <a:bodyPr>
            <a:normAutofit fontScale="85000" lnSpcReduction="10000"/>
          </a:bodyPr>
          <a:lstStyle/>
          <a:p>
            <a:r>
              <a:rPr lang="en-US" dirty="0"/>
              <a:t>Organizational chart</a:t>
            </a:r>
          </a:p>
          <a:p>
            <a:r>
              <a:rPr lang="en-US" dirty="0"/>
              <a:t>Job descriptions</a:t>
            </a:r>
          </a:p>
          <a:p>
            <a:r>
              <a:rPr lang="en-US" dirty="0"/>
              <a:t>Written policies and procedures</a:t>
            </a:r>
          </a:p>
          <a:p>
            <a:r>
              <a:rPr lang="en-US" dirty="0"/>
              <a:t>Quality of recordkeeping and documentation</a:t>
            </a:r>
          </a:p>
        </p:txBody>
      </p:sp>
      <p:sp>
        <p:nvSpPr>
          <p:cNvPr id="4" name="Text Placeholder 3"/>
          <p:cNvSpPr>
            <a:spLocks noGrp="1"/>
          </p:cNvSpPr>
          <p:nvPr>
            <p:ph type="body" sz="quarter" idx="18"/>
          </p:nvPr>
        </p:nvSpPr>
        <p:spPr/>
        <p:txBody>
          <a:bodyPr/>
          <a:lstStyle/>
          <a:p>
            <a:r>
              <a:rPr lang="en-US" dirty="0"/>
              <a:t>Administrative Capability</a:t>
            </a:r>
          </a:p>
        </p:txBody>
      </p:sp>
      <p:sp>
        <p:nvSpPr>
          <p:cNvPr id="7" name="Text Placeholder 6"/>
          <p:cNvSpPr>
            <a:spLocks noGrp="1"/>
          </p:cNvSpPr>
          <p:nvPr>
            <p:ph type="body" sz="quarter" idx="19"/>
          </p:nvPr>
        </p:nvSpPr>
        <p:spPr/>
        <p:txBody>
          <a:bodyPr/>
          <a:lstStyle/>
          <a:p>
            <a:r>
              <a:rPr lang="en-US" dirty="0"/>
              <a:t>Potential Methods of Assessment</a:t>
            </a: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8084639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VCA</a:t>
            </a:r>
          </a:p>
        </p:txBody>
      </p:sp>
      <p:sp>
        <p:nvSpPr>
          <p:cNvPr id="8" name="Content Placeholder 7"/>
          <p:cNvSpPr>
            <a:spLocks noGrp="1"/>
          </p:cNvSpPr>
          <p:nvPr>
            <p:ph sz="quarter" idx="13"/>
          </p:nvPr>
        </p:nvSpPr>
        <p:spPr/>
        <p:txBody>
          <a:bodyPr>
            <a:normAutofit fontScale="92500" lnSpcReduction="20000"/>
          </a:bodyPr>
          <a:lstStyle/>
          <a:p>
            <a:r>
              <a:rPr lang="en-US" dirty="0"/>
              <a:t>Program Accountability</a:t>
            </a:r>
          </a:p>
          <a:p>
            <a:pPr lvl="1"/>
            <a:r>
              <a:rPr lang="en-US" dirty="0"/>
              <a:t>Internal Controls</a:t>
            </a:r>
          </a:p>
          <a:p>
            <a:pPr lvl="1"/>
            <a:r>
              <a:rPr lang="en-US" dirty="0"/>
              <a:t>Sufficient funding sources, staffing, and recordkeeping</a:t>
            </a:r>
          </a:p>
          <a:p>
            <a:r>
              <a:rPr lang="en-US" dirty="0"/>
              <a:t>Potential Methods of Assessment</a:t>
            </a:r>
          </a:p>
          <a:p>
            <a:pPr lvl="1"/>
            <a:r>
              <a:rPr lang="en-US" dirty="0"/>
              <a:t>Written Internal Controls</a:t>
            </a:r>
          </a:p>
          <a:p>
            <a:pPr lvl="1"/>
            <a:r>
              <a:rPr lang="en-US" dirty="0"/>
              <a:t>Observed Practices</a:t>
            </a:r>
          </a:p>
        </p:txBody>
      </p:sp>
      <p:sp>
        <p:nvSpPr>
          <p:cNvPr id="9" name="Content Placeholder 8"/>
          <p:cNvSpPr>
            <a:spLocks noGrp="1"/>
          </p:cNvSpPr>
          <p:nvPr>
            <p:ph sz="quarter" idx="14"/>
          </p:nvPr>
        </p:nvSpPr>
        <p:spPr/>
        <p:txBody>
          <a:bodyPr>
            <a:normAutofit fontScale="77500" lnSpcReduction="20000"/>
          </a:bodyPr>
          <a:lstStyle/>
          <a:p>
            <a:r>
              <a:rPr lang="en-US" i="1" dirty="0"/>
              <a:t>“In ensuring compliance with these performance standards, the State agency should use its discretion in determining…to the State agency's satisfaction that the institution meets the performance standards.”</a:t>
            </a:r>
          </a:p>
          <a:p>
            <a:r>
              <a:rPr lang="en-US" i="1" dirty="0"/>
              <a:t> - 226.6 (b)(1)(xviii) and 226.6 (b)(2)(vii) – Compliance with Performance Standards</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978641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t>Internal</a:t>
            </a:r>
            <a:r>
              <a:rPr lang="en-US" dirty="0"/>
              <a:t> </a:t>
            </a:r>
            <a:r>
              <a:rPr lang="en-US" sz="3600" dirty="0"/>
              <a:t>Controls</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1874085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tx1"/>
                </a:solidFill>
              </a:rPr>
              <a:t>2 CFR </a:t>
            </a:r>
            <a:r>
              <a:rPr lang="en-US" sz="4400" b="1" dirty="0">
                <a:solidFill>
                  <a:schemeClr val="tx1"/>
                </a:solidFill>
              </a:rPr>
              <a:t>§200.303 </a:t>
            </a:r>
            <a:r>
              <a:rPr lang="en-US" sz="4400" i="1" dirty="0">
                <a:solidFill>
                  <a:schemeClr val="tx1"/>
                </a:solidFill>
              </a:rPr>
              <a:t>Internal controls</a:t>
            </a:r>
            <a:endParaRPr lang="en-US" dirty="0">
              <a:solidFill>
                <a:schemeClr val="tx1"/>
              </a:solidFill>
            </a:endParaRPr>
          </a:p>
        </p:txBody>
      </p:sp>
      <p:sp>
        <p:nvSpPr>
          <p:cNvPr id="3" name="Content Placeholder 2"/>
          <p:cNvSpPr>
            <a:spLocks noGrp="1"/>
          </p:cNvSpPr>
          <p:nvPr>
            <p:ph sz="quarter" idx="13"/>
          </p:nvPr>
        </p:nvSpPr>
        <p:spPr/>
        <p:txBody>
          <a:bodyPr>
            <a:normAutofit fontScale="77500" lnSpcReduction="20000"/>
          </a:bodyPr>
          <a:lstStyle/>
          <a:p>
            <a:r>
              <a:rPr lang="en-US" dirty="0"/>
              <a:t>All institutions must:</a:t>
            </a:r>
          </a:p>
          <a:p>
            <a:pPr lvl="1"/>
            <a:r>
              <a:rPr lang="en-US" dirty="0"/>
              <a:t>establish and maintain effective internal control over federal awards that provides reasonable assurance that the non-federal entity is managing the federal award in compliance with federal statutes, regulations and the terms of the award,</a:t>
            </a:r>
          </a:p>
          <a:p>
            <a:pPr lvl="1"/>
            <a:r>
              <a:rPr lang="en-US" dirty="0"/>
              <a:t>comply with federal statutes, regulations and terms and conditions of awards,</a:t>
            </a:r>
          </a:p>
          <a:p>
            <a:pPr lvl="1"/>
            <a:r>
              <a:rPr lang="en-US" dirty="0"/>
              <a:t>evaluate and monitor compliance</a:t>
            </a:r>
          </a:p>
          <a:p>
            <a:pPr lvl="1"/>
            <a:r>
              <a:rPr lang="en-US" dirty="0"/>
              <a:t>take prompt action when instances of non-compliance are identified, and</a:t>
            </a:r>
          </a:p>
          <a:p>
            <a:pPr lvl="1"/>
            <a:r>
              <a:rPr lang="en-US" dirty="0"/>
              <a:t>take reasonable measures to safeguard personally identifiable information and other sensitive information.</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1652354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tx1"/>
                </a:solidFill>
              </a:rPr>
              <a:t>2 CFR </a:t>
            </a:r>
            <a:r>
              <a:rPr lang="en-US" sz="4000" b="1" dirty="0">
                <a:solidFill>
                  <a:schemeClr val="tx1"/>
                </a:solidFill>
              </a:rPr>
              <a:t>§200.303 </a:t>
            </a:r>
            <a:r>
              <a:rPr lang="en-US" sz="4000" i="1" dirty="0">
                <a:solidFill>
                  <a:schemeClr val="tx1"/>
                </a:solidFill>
              </a:rPr>
              <a:t>Internal controls</a:t>
            </a:r>
            <a:endParaRPr lang="en-US" dirty="0"/>
          </a:p>
        </p:txBody>
      </p:sp>
      <p:sp>
        <p:nvSpPr>
          <p:cNvPr id="2" name="Content Placeholder 1"/>
          <p:cNvSpPr>
            <a:spLocks noGrp="1"/>
          </p:cNvSpPr>
          <p:nvPr>
            <p:ph sz="quarter" idx="13"/>
          </p:nvPr>
        </p:nvSpPr>
        <p:spPr/>
        <p:txBody>
          <a:bodyPr>
            <a:normAutofit/>
          </a:bodyPr>
          <a:lstStyle/>
          <a:p>
            <a:r>
              <a:rPr lang="en-US" sz="2400" dirty="0"/>
              <a:t>DOH requires the implementation of policies and procedures that:</a:t>
            </a:r>
          </a:p>
          <a:p>
            <a:pPr marL="778907" lvl="2" indent="-342900">
              <a:buFont typeface="+mj-lt"/>
              <a:buAutoNum type="arabicPeriod"/>
            </a:pPr>
            <a:r>
              <a:rPr lang="en-US" sz="2400" dirty="0">
                <a:solidFill>
                  <a:schemeClr val="accent2">
                    <a:lumMod val="75000"/>
                  </a:schemeClr>
                </a:solidFill>
              </a:rPr>
              <a:t>Safeguard </a:t>
            </a:r>
            <a:r>
              <a:rPr lang="en-US" sz="2400" dirty="0"/>
              <a:t>assets from loss or misappropriation </a:t>
            </a:r>
          </a:p>
          <a:p>
            <a:pPr marL="778907" lvl="2" indent="-342900">
              <a:buFont typeface="+mj-lt"/>
              <a:buAutoNum type="arabicPeriod"/>
            </a:pPr>
            <a:r>
              <a:rPr lang="en-US" sz="2400" dirty="0">
                <a:solidFill>
                  <a:schemeClr val="accent2">
                    <a:lumMod val="75000"/>
                  </a:schemeClr>
                </a:solidFill>
              </a:rPr>
              <a:t>Check </a:t>
            </a:r>
            <a:r>
              <a:rPr lang="en-US" sz="2400" dirty="0"/>
              <a:t>the reliability of accounting data </a:t>
            </a:r>
          </a:p>
          <a:p>
            <a:pPr marL="778907" lvl="2" indent="-342900">
              <a:buFont typeface="+mj-lt"/>
              <a:buAutoNum type="arabicPeriod"/>
            </a:pPr>
            <a:r>
              <a:rPr lang="en-US" sz="2400" dirty="0">
                <a:solidFill>
                  <a:schemeClr val="accent2">
                    <a:lumMod val="75000"/>
                  </a:schemeClr>
                </a:solidFill>
              </a:rPr>
              <a:t>Promote </a:t>
            </a:r>
            <a:r>
              <a:rPr lang="en-US" sz="2400" dirty="0"/>
              <a:t>operational efficiency</a:t>
            </a:r>
          </a:p>
          <a:p>
            <a:pPr marL="778907" lvl="2" indent="-342900">
              <a:buFont typeface="+mj-lt"/>
              <a:buAutoNum type="arabicPeriod"/>
            </a:pPr>
            <a:r>
              <a:rPr lang="en-US" sz="2400" dirty="0">
                <a:solidFill>
                  <a:schemeClr val="accent2">
                    <a:lumMod val="75000"/>
                  </a:schemeClr>
                </a:solidFill>
              </a:rPr>
              <a:t>Encourage </a:t>
            </a:r>
            <a:r>
              <a:rPr lang="en-US" sz="2400" dirty="0"/>
              <a:t>adherence to prescribed managerial policies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673756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tx1"/>
                </a:solidFill>
              </a:rPr>
              <a:t>2 CFR </a:t>
            </a:r>
            <a:r>
              <a:rPr lang="en-US" sz="4000" b="1" dirty="0">
                <a:solidFill>
                  <a:schemeClr val="tx1"/>
                </a:solidFill>
              </a:rPr>
              <a:t>§200.303 </a:t>
            </a:r>
            <a:r>
              <a:rPr lang="en-US" sz="4000" i="1" dirty="0">
                <a:solidFill>
                  <a:schemeClr val="tx1"/>
                </a:solidFill>
              </a:rPr>
              <a:t>Internal controls</a:t>
            </a:r>
            <a:endParaRPr lang="en-US" dirty="0"/>
          </a:p>
        </p:txBody>
      </p:sp>
      <p:sp>
        <p:nvSpPr>
          <p:cNvPr id="2" name="Content Placeholder 1"/>
          <p:cNvSpPr>
            <a:spLocks noGrp="1"/>
          </p:cNvSpPr>
          <p:nvPr>
            <p:ph sz="quarter" idx="13"/>
          </p:nvPr>
        </p:nvSpPr>
        <p:spPr/>
        <p:txBody>
          <a:bodyPr>
            <a:normAutofit/>
          </a:bodyPr>
          <a:lstStyle/>
          <a:p>
            <a:r>
              <a:rPr lang="en-US" sz="2400" dirty="0"/>
              <a:t>Your internal control system should assure:</a:t>
            </a:r>
          </a:p>
          <a:p>
            <a:pPr marL="569357" lvl="1" indent="-342900">
              <a:buAutoNum type="arabicPeriod"/>
            </a:pPr>
            <a:r>
              <a:rPr lang="en-US" sz="2400" dirty="0"/>
              <a:t>Assets are </a:t>
            </a:r>
            <a:r>
              <a:rPr lang="en-US" sz="2400" dirty="0">
                <a:solidFill>
                  <a:schemeClr val="accent2">
                    <a:lumMod val="75000"/>
                  </a:schemeClr>
                </a:solidFill>
              </a:rPr>
              <a:t>safeguarded against loss </a:t>
            </a:r>
          </a:p>
          <a:p>
            <a:pPr marL="569357" lvl="1" indent="-342900">
              <a:buAutoNum type="arabicPeriod"/>
            </a:pPr>
            <a:r>
              <a:rPr lang="en-US" sz="2400" dirty="0"/>
              <a:t>Transactions are </a:t>
            </a:r>
            <a:r>
              <a:rPr lang="en-US" sz="2400" dirty="0">
                <a:solidFill>
                  <a:schemeClr val="accent2">
                    <a:lumMod val="75000"/>
                  </a:schemeClr>
                </a:solidFill>
              </a:rPr>
              <a:t>executed in accordance </a:t>
            </a:r>
            <a:r>
              <a:rPr lang="en-US" sz="2400" dirty="0"/>
              <a:t>with management's general or specific authorization</a:t>
            </a:r>
          </a:p>
          <a:p>
            <a:pPr marL="569357" lvl="1" indent="-342900">
              <a:buAutoNum type="arabicPeriod"/>
            </a:pPr>
            <a:r>
              <a:rPr lang="en-US" sz="2400" dirty="0"/>
              <a:t>Transactions are </a:t>
            </a:r>
            <a:r>
              <a:rPr lang="en-US" sz="2400" dirty="0">
                <a:solidFill>
                  <a:schemeClr val="accent2">
                    <a:lumMod val="75000"/>
                  </a:schemeClr>
                </a:solidFill>
              </a:rPr>
              <a:t>recorded properly </a:t>
            </a:r>
          </a:p>
          <a:p>
            <a:pPr marL="569357" lvl="1" indent="-342900">
              <a:buAutoNum type="arabicPeriod"/>
            </a:pPr>
            <a:r>
              <a:rPr lang="en-US" sz="2400" dirty="0"/>
              <a:t>There is an </a:t>
            </a:r>
            <a:r>
              <a:rPr lang="en-US" sz="2400" dirty="0">
                <a:solidFill>
                  <a:schemeClr val="accent2">
                    <a:lumMod val="75000"/>
                  </a:schemeClr>
                </a:solidFill>
              </a:rPr>
              <a:t>adequate </a:t>
            </a:r>
            <a:r>
              <a:rPr lang="en-US" sz="2400" b="1" dirty="0">
                <a:solidFill>
                  <a:schemeClr val="accent2">
                    <a:lumMod val="75000"/>
                  </a:schemeClr>
                </a:solidFill>
              </a:rPr>
              <a:t>separation of duties</a:t>
            </a:r>
            <a:endParaRPr lang="en-US" sz="24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1894619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2 CFR </a:t>
            </a:r>
            <a:r>
              <a:rPr lang="en-US" sz="4000" b="1" dirty="0">
                <a:solidFill>
                  <a:schemeClr val="tx1"/>
                </a:solidFill>
              </a:rPr>
              <a:t>§200.303 </a:t>
            </a:r>
            <a:r>
              <a:rPr lang="en-US" sz="4000" i="1" dirty="0">
                <a:solidFill>
                  <a:schemeClr val="tx1"/>
                </a:solidFill>
              </a:rPr>
              <a:t>Internal controls</a:t>
            </a:r>
            <a:endParaRPr lang="en-US" dirty="0"/>
          </a:p>
        </p:txBody>
      </p:sp>
      <p:sp>
        <p:nvSpPr>
          <p:cNvPr id="3" name="Content Placeholder 2"/>
          <p:cNvSpPr>
            <a:spLocks noGrp="1"/>
          </p:cNvSpPr>
          <p:nvPr>
            <p:ph sz="quarter" idx="13"/>
          </p:nvPr>
        </p:nvSpPr>
        <p:spPr/>
        <p:txBody>
          <a:bodyPr/>
          <a:lstStyle/>
          <a:p>
            <a:r>
              <a:rPr lang="en-US" dirty="0"/>
              <a:t>Application of the 2 CFR </a:t>
            </a:r>
            <a:r>
              <a:rPr lang="en-US" sz="3200" b="1" dirty="0"/>
              <a:t>§200.303 </a:t>
            </a:r>
            <a:endParaRPr lang="en-US" dirty="0"/>
          </a:p>
          <a:p>
            <a:pPr lvl="1"/>
            <a:r>
              <a:rPr lang="en-US" dirty="0"/>
              <a:t>Written internal controls to ensure that program objectives are being met will be collected and examined in the near future.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5782113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2 CFR </a:t>
            </a:r>
            <a:r>
              <a:rPr lang="en-US" sz="4400" b="1" dirty="0">
                <a:solidFill>
                  <a:schemeClr val="tx1"/>
                </a:solidFill>
              </a:rPr>
              <a:t>§200.303 </a:t>
            </a:r>
            <a:r>
              <a:rPr lang="en-US" sz="4400" i="1" dirty="0">
                <a:solidFill>
                  <a:schemeClr val="tx1"/>
                </a:solidFill>
              </a:rPr>
              <a:t>Internal controls</a:t>
            </a:r>
            <a:endParaRPr lang="en-US" dirty="0"/>
          </a:p>
        </p:txBody>
      </p:sp>
      <p:sp>
        <p:nvSpPr>
          <p:cNvPr id="3" name="Content Placeholder 2"/>
          <p:cNvSpPr>
            <a:spLocks noGrp="1"/>
          </p:cNvSpPr>
          <p:nvPr>
            <p:ph sz="quarter" idx="13"/>
          </p:nvPr>
        </p:nvSpPr>
        <p:spPr/>
        <p:txBody>
          <a:bodyPr>
            <a:normAutofit fontScale="77500" lnSpcReduction="20000"/>
          </a:bodyPr>
          <a:lstStyle/>
          <a:p>
            <a:r>
              <a:rPr lang="en-US" dirty="0"/>
              <a:t>What to do:</a:t>
            </a:r>
          </a:p>
          <a:p>
            <a:pPr lvl="1"/>
            <a:r>
              <a:rPr lang="en-US" dirty="0"/>
              <a:t>Review this section in detail.</a:t>
            </a:r>
          </a:p>
          <a:p>
            <a:pPr lvl="1"/>
            <a:r>
              <a:rPr lang="en-US" dirty="0"/>
              <a:t>Read through the Committee of Sponsoring Organizations of the Treadway Commission (COSO) Framework to evaluate your organization’s existing internal control structure against these standards.</a:t>
            </a:r>
          </a:p>
          <a:p>
            <a:pPr lvl="1"/>
            <a:r>
              <a:rPr lang="en-US" dirty="0"/>
              <a:t>Update or enhance internal controls where needed.</a:t>
            </a:r>
          </a:p>
          <a:p>
            <a:pPr lvl="1"/>
            <a:r>
              <a:rPr lang="en-US" dirty="0"/>
              <a:t>Communicate any changes in internal controls to all employees and ensure they are implemented.</a:t>
            </a:r>
          </a:p>
          <a:p>
            <a:pPr lvl="1"/>
            <a:r>
              <a:rPr lang="en-US" dirty="0"/>
              <a:t>Have an updated, documented internal control manual when DOH requests this information in the upcoming months.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19615285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Internal</a:t>
            </a:r>
            <a:r>
              <a:rPr lang="en-US" dirty="0"/>
              <a:t> </a:t>
            </a:r>
            <a:r>
              <a:rPr lang="en-US" sz="3600" dirty="0"/>
              <a:t>Controls</a:t>
            </a:r>
          </a:p>
        </p:txBody>
      </p:sp>
      <p:graphicFrame>
        <p:nvGraphicFramePr>
          <p:cNvPr id="4" name="Diagram 3"/>
          <p:cNvGraphicFramePr/>
          <p:nvPr>
            <p:extLst>
              <p:ext uri="{D42A27DB-BD31-4B8C-83A1-F6EECF244321}">
                <p14:modId xmlns:p14="http://schemas.microsoft.com/office/powerpoint/2010/main" val="1585710391"/>
              </p:ext>
            </p:extLst>
          </p:nvPr>
        </p:nvGraphicFramePr>
        <p:xfrm>
          <a:off x="1224379" y="730252"/>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254831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sz="quarter" idx="13"/>
          </p:nvPr>
        </p:nvSpPr>
        <p:spPr/>
        <p:txBody>
          <a:bodyPr>
            <a:normAutofit/>
          </a:bodyPr>
          <a:lstStyle/>
          <a:p>
            <a:r>
              <a:rPr lang="en-US" sz="3200" dirty="0"/>
              <a:t>What is new in the 2 CFR 200 that affects the Financial Management Regulations?</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342899" y="2470993"/>
            <a:ext cx="3505198" cy="1115913"/>
          </a:xfrm>
          <a:prstGeom prst="rect">
            <a:avLst/>
          </a:prstGeom>
        </p:spPr>
      </p:pic>
    </p:spTree>
    <p:extLst>
      <p:ext uri="{BB962C8B-B14F-4D97-AF65-F5344CB8AC3E}">
        <p14:creationId xmlns:p14="http://schemas.microsoft.com/office/powerpoint/2010/main" val="2011689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685800" y="895350"/>
            <a:ext cx="7543800" cy="3581400"/>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extLst/>
          </a:lstStyle>
          <a:p>
            <a:pPr marL="320040" lvl="1" indent="0">
              <a:buFont typeface="Wingdings"/>
              <a:buNone/>
            </a:pPr>
            <a:r>
              <a:rPr lang="en-US" sz="3300" dirty="0"/>
              <a:t>Each Compliance Requirement should have an associated </a:t>
            </a:r>
            <a:r>
              <a:rPr lang="en-US" sz="3300" dirty="0">
                <a:solidFill>
                  <a:srgbClr val="00B050"/>
                </a:solidFill>
              </a:rPr>
              <a:t>Policy</a:t>
            </a:r>
            <a:r>
              <a:rPr lang="en-US" sz="3300" dirty="0"/>
              <a:t>, </a:t>
            </a:r>
            <a:r>
              <a:rPr lang="en-US" sz="3300" dirty="0">
                <a:solidFill>
                  <a:srgbClr val="FF0000"/>
                </a:solidFill>
              </a:rPr>
              <a:t>Procedure</a:t>
            </a:r>
            <a:r>
              <a:rPr lang="en-US" sz="3300" dirty="0"/>
              <a:t>, and </a:t>
            </a:r>
            <a:r>
              <a:rPr lang="en-US" sz="3300" dirty="0">
                <a:solidFill>
                  <a:srgbClr val="0070C0"/>
                </a:solidFill>
              </a:rPr>
              <a:t>Internal Control</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9909719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609600" y="590550"/>
            <a:ext cx="8153400" cy="4203702"/>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extLst/>
          </a:lstStyle>
          <a:p>
            <a:pPr marL="0" indent="0">
              <a:buFont typeface="Wingdings"/>
              <a:buNone/>
            </a:pPr>
            <a:endParaRPr lang="en-US" sz="3600" dirty="0">
              <a:solidFill>
                <a:schemeClr val="accent6">
                  <a:lumMod val="25000"/>
                </a:schemeClr>
              </a:solidFill>
            </a:endParaRPr>
          </a:p>
          <a:p>
            <a:pPr marL="0" indent="0">
              <a:buFont typeface="Wingdings"/>
              <a:buNone/>
            </a:pPr>
            <a:r>
              <a:rPr lang="en-US" sz="3600" b="1" dirty="0"/>
              <a:t>When non-compliance is noted during a review, </a:t>
            </a:r>
            <a:r>
              <a:rPr lang="en-US" sz="3600" dirty="0"/>
              <a:t>policies, procedures, and/or internal controls are weak or ineffective!</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41533417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Thank you!</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2161442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a:bodyPr>
          <a:lstStyle/>
          <a:p>
            <a:r>
              <a:rPr lang="en-US" sz="3600" dirty="0"/>
              <a:t>Impact on CCFP Financial Management</a:t>
            </a:r>
          </a:p>
        </p:txBody>
      </p:sp>
      <p:sp>
        <p:nvSpPr>
          <p:cNvPr id="3" name="Content Placeholder 2"/>
          <p:cNvSpPr>
            <a:spLocks noGrp="1"/>
          </p:cNvSpPr>
          <p:nvPr>
            <p:ph sz="quarter" idx="13"/>
          </p:nvPr>
        </p:nvSpPr>
        <p:spPr>
          <a:xfrm>
            <a:off x="609600" y="1352550"/>
            <a:ext cx="8153400" cy="3505200"/>
          </a:xfrm>
        </p:spPr>
        <p:txBody>
          <a:bodyPr>
            <a:normAutofit fontScale="70000" lnSpcReduction="20000"/>
          </a:bodyPr>
          <a:lstStyle/>
          <a:p>
            <a:r>
              <a:rPr lang="en-US" dirty="0"/>
              <a:t>Conflict of interest &amp; mandatory disclosures</a:t>
            </a:r>
          </a:p>
          <a:p>
            <a:r>
              <a:rPr lang="en-US" dirty="0"/>
              <a:t>Interest</a:t>
            </a:r>
          </a:p>
          <a:p>
            <a:r>
              <a:rPr lang="en-US" dirty="0"/>
              <a:t>Supplies</a:t>
            </a:r>
          </a:p>
          <a:p>
            <a:r>
              <a:rPr lang="en-US" dirty="0"/>
              <a:t>Methods of collection, transmission and storage of information</a:t>
            </a:r>
          </a:p>
          <a:p>
            <a:r>
              <a:rPr lang="en-US" dirty="0"/>
              <a:t>Prior written approval</a:t>
            </a:r>
          </a:p>
          <a:p>
            <a:r>
              <a:rPr lang="en-US" dirty="0"/>
              <a:t>Indirect cost rates</a:t>
            </a:r>
          </a:p>
          <a:p>
            <a:r>
              <a:rPr lang="en-US" dirty="0"/>
              <a:t>Depreciation</a:t>
            </a:r>
          </a:p>
          <a:p>
            <a:r>
              <a:rPr lang="en-US" dirty="0"/>
              <a:t>Single Audit</a:t>
            </a:r>
          </a:p>
          <a:p>
            <a:r>
              <a:rPr lang="en-US" dirty="0"/>
              <a:t>Internal Controls</a:t>
            </a:r>
          </a:p>
          <a:p>
            <a:r>
              <a:rPr lang="en-US" dirty="0"/>
              <a:t>Salaries and wages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5155724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Autofit/>
          </a:bodyPr>
          <a:lstStyle/>
          <a:p>
            <a:r>
              <a:rPr lang="en-US" sz="3600" dirty="0">
                <a:solidFill>
                  <a:schemeClr val="tx1"/>
                </a:solidFill>
              </a:rPr>
              <a:t>2 CFR </a:t>
            </a:r>
            <a:r>
              <a:rPr lang="en-US" sz="3200" b="1" dirty="0">
                <a:solidFill>
                  <a:schemeClr val="tx1"/>
                </a:solidFill>
              </a:rPr>
              <a:t>§200.0 and</a:t>
            </a:r>
            <a:r>
              <a:rPr lang="en-US" sz="3600" b="1" dirty="0">
                <a:solidFill>
                  <a:schemeClr val="tx1"/>
                </a:solidFill>
              </a:rPr>
              <a:t> §200.3-.99 </a:t>
            </a:r>
            <a:r>
              <a:rPr lang="en-US" sz="3600" i="1" dirty="0">
                <a:solidFill>
                  <a:schemeClr val="tx1"/>
                </a:solidFill>
              </a:rPr>
              <a:t>Acronyms and Definitions</a:t>
            </a:r>
            <a:endParaRPr lang="en-US" sz="3600" i="1" dirty="0"/>
          </a:p>
        </p:txBody>
      </p:sp>
      <p:sp>
        <p:nvSpPr>
          <p:cNvPr id="3" name="Content Placeholder 2"/>
          <p:cNvSpPr>
            <a:spLocks noGrp="1"/>
          </p:cNvSpPr>
          <p:nvPr>
            <p:ph sz="quarter" idx="13"/>
          </p:nvPr>
        </p:nvSpPr>
        <p:spPr/>
        <p:txBody>
          <a:bodyPr>
            <a:normAutofit/>
          </a:bodyPr>
          <a:lstStyle/>
          <a:p>
            <a:pPr lvl="0"/>
            <a:r>
              <a:rPr lang="en-US" dirty="0"/>
              <a:t>99 broad definitions to put uniformity into all federal programs</a:t>
            </a:r>
          </a:p>
        </p:txBody>
      </p:sp>
      <p:sp>
        <p:nvSpPr>
          <p:cNvPr id="4" name="Content Placeholder 3"/>
          <p:cNvSpPr>
            <a:spLocks noGrp="1"/>
          </p:cNvSpPr>
          <p:nvPr>
            <p:ph sz="quarter" idx="14"/>
          </p:nvPr>
        </p:nvSpPr>
        <p:spPr/>
        <p:txBody>
          <a:bodyPr>
            <a:normAutofit fontScale="85000" lnSpcReduction="20000"/>
          </a:bodyPr>
          <a:lstStyle/>
          <a:p>
            <a:r>
              <a:rPr lang="en-US" dirty="0"/>
              <a:t>Key definitions added: </a:t>
            </a:r>
          </a:p>
          <a:p>
            <a:pPr lvl="1"/>
            <a:r>
              <a:rPr lang="en-US" dirty="0"/>
              <a:t>Federal Award; </a:t>
            </a:r>
          </a:p>
          <a:p>
            <a:pPr lvl="1"/>
            <a:r>
              <a:rPr lang="en-US" dirty="0"/>
              <a:t>Federal financial assistance; </a:t>
            </a:r>
          </a:p>
          <a:p>
            <a:pPr lvl="1"/>
            <a:r>
              <a:rPr lang="en-US" dirty="0"/>
              <a:t>Non-federal entity; </a:t>
            </a:r>
          </a:p>
          <a:p>
            <a:pPr lvl="1"/>
            <a:r>
              <a:rPr lang="en-US" dirty="0"/>
              <a:t>Pass- through entity; </a:t>
            </a:r>
          </a:p>
          <a:p>
            <a:pPr lvl="1"/>
            <a:r>
              <a:rPr lang="en-US" dirty="0"/>
              <a:t>State; </a:t>
            </a:r>
          </a:p>
          <a:p>
            <a:pPr lvl="1"/>
            <a:r>
              <a:rPr lang="en-US" dirty="0" err="1"/>
              <a:t>Subrecipient</a:t>
            </a:r>
            <a:r>
              <a:rPr lang="en-US" dirty="0"/>
              <a:t>; </a:t>
            </a:r>
          </a:p>
          <a:p>
            <a:pPr lvl="1"/>
            <a:r>
              <a:rPr lang="en-US" dirty="0"/>
              <a:t>Contractor</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1688303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118110"/>
            <a:ext cx="7543800" cy="1005840"/>
          </a:xfrm>
        </p:spPr>
        <p:txBody>
          <a:bodyPr>
            <a:normAutofit/>
          </a:bodyPr>
          <a:lstStyle/>
          <a:p>
            <a:r>
              <a:rPr lang="en-US" sz="4400" dirty="0">
                <a:solidFill>
                  <a:schemeClr val="tx1"/>
                </a:solidFill>
              </a:rPr>
              <a:t>2 CFR </a:t>
            </a:r>
            <a:r>
              <a:rPr lang="en-US" sz="4400" b="1" dirty="0">
                <a:solidFill>
                  <a:schemeClr val="tx1"/>
                </a:solidFill>
              </a:rPr>
              <a:t>§200</a:t>
            </a:r>
            <a:r>
              <a:rPr lang="en-US" sz="4400" dirty="0">
                <a:solidFill>
                  <a:schemeClr val="tx1"/>
                </a:solidFill>
              </a:rPr>
              <a:t> </a:t>
            </a:r>
            <a:r>
              <a:rPr lang="en-US" sz="4400" i="1" dirty="0">
                <a:solidFill>
                  <a:schemeClr val="tx1"/>
                </a:solidFill>
              </a:rPr>
              <a:t>Should vs. Must</a:t>
            </a:r>
            <a:endParaRPr lang="en-US" sz="4400" i="1" dirty="0"/>
          </a:p>
        </p:txBody>
      </p:sp>
      <p:sp>
        <p:nvSpPr>
          <p:cNvPr id="6" name="Content Placeholder 5"/>
          <p:cNvSpPr>
            <a:spLocks noGrp="1"/>
          </p:cNvSpPr>
          <p:nvPr>
            <p:ph sz="quarter" idx="13"/>
          </p:nvPr>
        </p:nvSpPr>
        <p:spPr/>
        <p:txBody>
          <a:bodyPr/>
          <a:lstStyle/>
          <a:p>
            <a:pPr lvl="0"/>
            <a:r>
              <a:rPr lang="en-US" dirty="0"/>
              <a:t>Should = best practices or recommended approach</a:t>
            </a:r>
          </a:p>
          <a:p>
            <a:r>
              <a:rPr lang="en-US" dirty="0"/>
              <a:t>Must = Required</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5830141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Autofit/>
          </a:bodyPr>
          <a:lstStyle/>
          <a:p>
            <a:r>
              <a:rPr lang="en-US" sz="3600" dirty="0">
                <a:solidFill>
                  <a:schemeClr val="tx1"/>
                </a:solidFill>
              </a:rPr>
              <a:t>2 CFR </a:t>
            </a:r>
            <a:r>
              <a:rPr lang="en-US" sz="3600" b="1" dirty="0">
                <a:solidFill>
                  <a:schemeClr val="tx1"/>
                </a:solidFill>
              </a:rPr>
              <a:t>§200.112 &amp; §200.113 </a:t>
            </a:r>
            <a:r>
              <a:rPr lang="en-US" sz="3600" i="1" dirty="0">
                <a:solidFill>
                  <a:schemeClr val="tx1"/>
                </a:solidFill>
              </a:rPr>
              <a:t>Conflict of Interest and Mandatory Disclosure</a:t>
            </a:r>
            <a:endParaRPr lang="en-US" sz="3600" i="1" dirty="0"/>
          </a:p>
        </p:txBody>
      </p:sp>
      <p:sp>
        <p:nvSpPr>
          <p:cNvPr id="3" name="Content Placeholder 2"/>
          <p:cNvSpPr>
            <a:spLocks noGrp="1"/>
          </p:cNvSpPr>
          <p:nvPr>
            <p:ph sz="quarter" idx="13"/>
          </p:nvPr>
        </p:nvSpPr>
        <p:spPr/>
        <p:txBody>
          <a:bodyPr/>
          <a:lstStyle/>
          <a:p>
            <a:r>
              <a:rPr lang="en-US" dirty="0"/>
              <a:t>Two new requirements:</a:t>
            </a:r>
          </a:p>
          <a:p>
            <a:pPr lvl="1"/>
            <a:r>
              <a:rPr lang="en-US" dirty="0"/>
              <a:t>Must disclose in writing any potential conflict of interest to the Federal awarding agency.</a:t>
            </a:r>
          </a:p>
          <a:p>
            <a:pPr lvl="1"/>
            <a:r>
              <a:rPr lang="en-US" dirty="0"/>
              <a:t>Must disclose all violations of Federal criminal law involving fraud, bribery, or gratuity violations potentially affecting the Federal award.</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385242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fontScale="90000"/>
          </a:bodyPr>
          <a:lstStyle/>
          <a:p>
            <a:r>
              <a:rPr lang="en-US" sz="4000" dirty="0">
                <a:solidFill>
                  <a:schemeClr val="tx1"/>
                </a:solidFill>
              </a:rPr>
              <a:t>2 CFR </a:t>
            </a:r>
            <a:r>
              <a:rPr lang="en-US" sz="4000" b="1" dirty="0">
                <a:solidFill>
                  <a:schemeClr val="tx1"/>
                </a:solidFill>
              </a:rPr>
              <a:t>§200.305 </a:t>
            </a:r>
            <a:r>
              <a:rPr lang="en-US" sz="4000" dirty="0">
                <a:solidFill>
                  <a:schemeClr val="tx1"/>
                </a:solidFill>
              </a:rPr>
              <a:t>(Subpart D) </a:t>
            </a:r>
            <a:r>
              <a:rPr lang="en-US" sz="4000" i="1" dirty="0">
                <a:solidFill>
                  <a:schemeClr val="tx1"/>
                </a:solidFill>
              </a:rPr>
              <a:t>Interest</a:t>
            </a:r>
            <a:endParaRPr lang="en-US" i="1" dirty="0"/>
          </a:p>
        </p:txBody>
      </p:sp>
      <p:sp>
        <p:nvSpPr>
          <p:cNvPr id="3" name="Content Placeholder 2"/>
          <p:cNvSpPr>
            <a:spLocks noGrp="1"/>
          </p:cNvSpPr>
          <p:nvPr>
            <p:ph sz="quarter" idx="13"/>
          </p:nvPr>
        </p:nvSpPr>
        <p:spPr/>
        <p:txBody>
          <a:bodyPr/>
          <a:lstStyle/>
          <a:p>
            <a:pPr lvl="0"/>
            <a:r>
              <a:rPr lang="en-US" dirty="0"/>
              <a:t>Change in amount of interest earned on federal funds can be retained from $250 to $500.</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164426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7543800" cy="1005840"/>
          </a:xfrm>
        </p:spPr>
        <p:txBody>
          <a:bodyPr>
            <a:normAutofit/>
          </a:bodyPr>
          <a:lstStyle/>
          <a:p>
            <a:r>
              <a:rPr lang="en-US" sz="4000" dirty="0">
                <a:solidFill>
                  <a:schemeClr val="tx1"/>
                </a:solidFill>
              </a:rPr>
              <a:t>2 CFR </a:t>
            </a:r>
            <a:r>
              <a:rPr lang="en-US" sz="4000" b="1" dirty="0">
                <a:solidFill>
                  <a:schemeClr val="tx1"/>
                </a:solidFill>
              </a:rPr>
              <a:t>§200.314</a:t>
            </a:r>
            <a:r>
              <a:rPr lang="en-US" sz="4000" dirty="0">
                <a:solidFill>
                  <a:schemeClr val="tx1"/>
                </a:solidFill>
              </a:rPr>
              <a:t> </a:t>
            </a:r>
            <a:r>
              <a:rPr lang="en-US" sz="4000" i="1" dirty="0">
                <a:solidFill>
                  <a:schemeClr val="tx1"/>
                </a:solidFill>
              </a:rPr>
              <a:t>Supplies</a:t>
            </a:r>
            <a:endParaRPr lang="en-US" i="1" dirty="0"/>
          </a:p>
        </p:txBody>
      </p:sp>
      <p:sp>
        <p:nvSpPr>
          <p:cNvPr id="3" name="Content Placeholder 2"/>
          <p:cNvSpPr>
            <a:spLocks noGrp="1"/>
          </p:cNvSpPr>
          <p:nvPr>
            <p:ph sz="quarter" idx="13"/>
          </p:nvPr>
        </p:nvSpPr>
        <p:spPr/>
        <p:txBody>
          <a:bodyPr/>
          <a:lstStyle/>
          <a:p>
            <a:pPr lvl="0"/>
            <a:r>
              <a:rPr lang="en-US" dirty="0"/>
              <a:t>Tangible personal property could be defined as supplies if fall below the threshold for equipment.</a:t>
            </a:r>
          </a:p>
          <a:p>
            <a:r>
              <a:rPr lang="en-US" dirty="0"/>
              <a:t>Change made to incorporate computing devices as supplies rather than equipment (if under threshold amount).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3400" y="118110"/>
            <a:ext cx="914400" cy="1032042"/>
          </a:xfrm>
          <a:prstGeom prst="rect">
            <a:avLst/>
          </a:prstGeom>
        </p:spPr>
      </p:pic>
    </p:spTree>
    <p:extLst>
      <p:ext uri="{BB962C8B-B14F-4D97-AF65-F5344CB8AC3E}">
        <p14:creationId xmlns:p14="http://schemas.microsoft.com/office/powerpoint/2010/main" val="39664489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idescreenPresentation16x9">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92F831A-BD16-4DAF-8CAE-F21564186F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Widescreen presentation</Template>
  <TotalTime>0</TotalTime>
  <Words>2115</Words>
  <Application>Microsoft Office PowerPoint</Application>
  <PresentationFormat>On-screen Show (16:9)</PresentationFormat>
  <Paragraphs>202</Paragraphs>
  <Slides>32</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Calibri</vt:lpstr>
      <vt:lpstr>Times New Roman</vt:lpstr>
      <vt:lpstr>Tw Cen MT</vt:lpstr>
      <vt:lpstr>Wingdings</vt:lpstr>
      <vt:lpstr>Wingdings 2</vt:lpstr>
      <vt:lpstr>WidescreenPresentation16x9</vt:lpstr>
      <vt:lpstr>2 CFR 200: Super circular</vt:lpstr>
      <vt:lpstr>PowerPoint Presentation</vt:lpstr>
      <vt:lpstr>Overview</vt:lpstr>
      <vt:lpstr>Impact on CCFP Financial Management</vt:lpstr>
      <vt:lpstr>2 CFR §200.0 and §200.3-.99 Acronyms and Definitions</vt:lpstr>
      <vt:lpstr>2 CFR §200 Should vs. Must</vt:lpstr>
      <vt:lpstr>2 CFR §200.112 &amp; §200.113 Conflict of Interest and Mandatory Disclosure</vt:lpstr>
      <vt:lpstr>2 CFR §200.305 (Subpart D) Interest</vt:lpstr>
      <vt:lpstr>2 CFR §200.314 Supplies</vt:lpstr>
      <vt:lpstr>2 CFR §200.335 Methods of collection, transmission and storage of information</vt:lpstr>
      <vt:lpstr>2 CFR §200.407 Prior (Written) Approval</vt:lpstr>
      <vt:lpstr>2 CFR §200.414 Indirect Cost Rates</vt:lpstr>
      <vt:lpstr>2 CFR §200.436 Depreciation</vt:lpstr>
      <vt:lpstr>2 CFR §200 Subpart F Single Audit</vt:lpstr>
      <vt:lpstr>2 CFR §200.430 Salaries and Wages</vt:lpstr>
      <vt:lpstr>VCA Performance Standards and Internal Controls</vt:lpstr>
      <vt:lpstr>VCA</vt:lpstr>
      <vt:lpstr>VCA</vt:lpstr>
      <vt:lpstr>VCA</vt:lpstr>
      <vt:lpstr>VCA</vt:lpstr>
      <vt:lpstr>VCA</vt:lpstr>
      <vt:lpstr>VCA</vt:lpstr>
      <vt:lpstr>Internal Controls</vt:lpstr>
      <vt:lpstr>2 CFR §200.303 Internal controls</vt:lpstr>
      <vt:lpstr>2 CFR §200.303 Internal controls</vt:lpstr>
      <vt:lpstr>2 CFR §200.303 Internal controls</vt:lpstr>
      <vt:lpstr>2 CFR §200.303 Internal controls</vt:lpstr>
      <vt:lpstr>2 CFR §200.303 Internal controls</vt:lpstr>
      <vt:lpstr>Internal Controls</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2017-04-20T15:28:54Z</dcterms:created>
  <dcterms:modified xsi:type="dcterms:W3CDTF">2017-04-27T14:09:23Z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TC101769309990</vt:lpwstr>
  </property>
</Properties>
</file>